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284" r:id="rId3"/>
    <p:sldId id="281" r:id="rId4"/>
    <p:sldId id="257" r:id="rId5"/>
    <p:sldId id="280" r:id="rId6"/>
    <p:sldId id="282" r:id="rId7"/>
    <p:sldId id="266" r:id="rId8"/>
    <p:sldId id="318" r:id="rId9"/>
    <p:sldId id="283" r:id="rId10"/>
    <p:sldId id="259" r:id="rId11"/>
    <p:sldId id="302" r:id="rId12"/>
    <p:sldId id="299" r:id="rId13"/>
    <p:sldId id="290" r:id="rId14"/>
    <p:sldId id="322" r:id="rId15"/>
    <p:sldId id="323" r:id="rId16"/>
    <p:sldId id="293" r:id="rId17"/>
    <p:sldId id="297" r:id="rId18"/>
    <p:sldId id="260" r:id="rId19"/>
    <p:sldId id="319" r:id="rId20"/>
    <p:sldId id="298" r:id="rId21"/>
    <p:sldId id="324" r:id="rId22"/>
    <p:sldId id="294" r:id="rId23"/>
    <p:sldId id="325" r:id="rId24"/>
    <p:sldId id="295" r:id="rId25"/>
    <p:sldId id="305" r:id="rId26"/>
    <p:sldId id="274" r:id="rId27"/>
    <p:sldId id="303" r:id="rId28"/>
    <p:sldId id="306" r:id="rId29"/>
    <p:sldId id="291" r:id="rId30"/>
    <p:sldId id="265" r:id="rId31"/>
    <p:sldId id="262" r:id="rId32"/>
    <p:sldId id="301" r:id="rId33"/>
    <p:sldId id="328" r:id="rId34"/>
    <p:sldId id="292" r:id="rId35"/>
    <p:sldId id="329" r:id="rId36"/>
    <p:sldId id="289" r:id="rId37"/>
    <p:sldId id="320" r:id="rId38"/>
    <p:sldId id="321" r:id="rId39"/>
    <p:sldId id="326" r:id="rId40"/>
    <p:sldId id="327" r:id="rId41"/>
    <p:sldId id="334" r:id="rId42"/>
    <p:sldId id="335" r:id="rId43"/>
    <p:sldId id="338" r:id="rId44"/>
    <p:sldId id="330" r:id="rId45"/>
    <p:sldId id="339" r:id="rId4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9C4"/>
    <a:srgbClr val="FF459B"/>
    <a:srgbClr val="FF8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p:restoredTop sz="87523"/>
  </p:normalViewPr>
  <p:slideViewPr>
    <p:cSldViewPr snapToGrid="0" snapToObjects="1">
      <p:cViewPr>
        <p:scale>
          <a:sx n="82" d="100"/>
          <a:sy n="82" d="100"/>
        </p:scale>
        <p:origin x="960" y="408"/>
      </p:cViewPr>
      <p:guideLst/>
    </p:cSldViewPr>
  </p:slideViewPr>
  <p:notesTextViewPr>
    <p:cViewPr>
      <p:scale>
        <a:sx n="1" d="1"/>
        <a:sy n="1" d="1"/>
      </p:scale>
      <p:origin x="0" y="0"/>
    </p:cViewPr>
  </p:notesTextViewPr>
  <p:notesViewPr>
    <p:cSldViewPr snapToGrid="0" snapToObjects="1">
      <p:cViewPr varScale="1">
        <p:scale>
          <a:sx n="70" d="100"/>
          <a:sy n="70" d="100"/>
        </p:scale>
        <p:origin x="2192" y="200"/>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スライド番号プレースホルダー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9E2EFF-EFD4-E446-BB80-E1733D94D8C8}" type="slidenum">
              <a:rPr kumimoji="1" lang="ja-JP" altLang="en-US" smtClean="0"/>
              <a:t>‹#›</a:t>
            </a:fld>
            <a:endParaRPr kumimoji="1" lang="ja-JP" altLang="en-US"/>
          </a:p>
        </p:txBody>
      </p:sp>
      <p:sp>
        <p:nvSpPr>
          <p:cNvPr id="8" name="フッター プレースホルダー 7"/>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kumimoji="1" lang="ja-JP" altLang="en-US"/>
          </a:p>
        </p:txBody>
      </p:sp>
      <p:sp>
        <p:nvSpPr>
          <p:cNvPr id="9" name="ヘッダー プレースホルダー 8"/>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kumimoji="1" lang="ja-JP" altLang="en-US"/>
          </a:p>
        </p:txBody>
      </p:sp>
      <p:sp>
        <p:nvSpPr>
          <p:cNvPr id="10" name="日付プレースホルダー 9"/>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E4FAD95F-3D92-344C-86C5-C3874E24CC15}" type="datetimeFigureOut">
              <a:rPr kumimoji="1" lang="ja-JP" altLang="en-US" smtClean="0"/>
              <a:t>2018/2/6</a:t>
            </a:fld>
            <a:endParaRPr kumimoji="1" lang="ja-JP" altLang="en-US"/>
          </a:p>
        </p:txBody>
      </p:sp>
    </p:spTree>
    <p:extLst>
      <p:ext uri="{BB962C8B-B14F-4D97-AF65-F5344CB8AC3E}">
        <p14:creationId xmlns:p14="http://schemas.microsoft.com/office/powerpoint/2010/main" val="15195049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F280A4E9-0A81-2146-B3A9-ADDF3C160826}" type="datetimeFigureOut">
              <a:rPr kumimoji="1" lang="ja-JP" altLang="en-US" smtClean="0"/>
              <a:t>2018/2/5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0E79F-6CE9-A844-B245-472C24D6C486}" type="slidenum">
              <a:rPr kumimoji="1" lang="ja-JP" altLang="en-US" smtClean="0"/>
              <a:t>‹#›</a:t>
            </a:fld>
            <a:endParaRPr kumimoji="1" lang="ja-JP" altLang="en-US"/>
          </a:p>
        </p:txBody>
      </p:sp>
    </p:spTree>
    <p:extLst>
      <p:ext uri="{BB962C8B-B14F-4D97-AF65-F5344CB8AC3E}">
        <p14:creationId xmlns:p14="http://schemas.microsoft.com/office/powerpoint/2010/main" val="7741065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1</a:t>
            </a:fld>
            <a:endParaRPr kumimoji="1" lang="ja-JP" altLang="en-US"/>
          </a:p>
        </p:txBody>
      </p:sp>
    </p:spTree>
    <p:extLst>
      <p:ext uri="{BB962C8B-B14F-4D97-AF65-F5344CB8AC3E}">
        <p14:creationId xmlns:p14="http://schemas.microsoft.com/office/powerpoint/2010/main" val="69480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2</a:t>
            </a:fld>
            <a:endParaRPr kumimoji="1" lang="ja-JP" altLang="en-US"/>
          </a:p>
        </p:txBody>
      </p:sp>
    </p:spTree>
    <p:extLst>
      <p:ext uri="{BB962C8B-B14F-4D97-AF65-F5344CB8AC3E}">
        <p14:creationId xmlns:p14="http://schemas.microsoft.com/office/powerpoint/2010/main" val="33974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3</a:t>
            </a:fld>
            <a:endParaRPr kumimoji="1" lang="ja-JP" altLang="en-US"/>
          </a:p>
        </p:txBody>
      </p:sp>
    </p:spTree>
    <p:extLst>
      <p:ext uri="{BB962C8B-B14F-4D97-AF65-F5344CB8AC3E}">
        <p14:creationId xmlns:p14="http://schemas.microsoft.com/office/powerpoint/2010/main" val="174148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6</a:t>
            </a:fld>
            <a:endParaRPr kumimoji="1" lang="ja-JP" altLang="en-US"/>
          </a:p>
        </p:txBody>
      </p:sp>
    </p:spTree>
    <p:extLst>
      <p:ext uri="{BB962C8B-B14F-4D97-AF65-F5344CB8AC3E}">
        <p14:creationId xmlns:p14="http://schemas.microsoft.com/office/powerpoint/2010/main" val="26724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13</a:t>
            </a:fld>
            <a:endParaRPr kumimoji="1" lang="ja-JP" altLang="en-US"/>
          </a:p>
        </p:txBody>
      </p:sp>
    </p:spTree>
    <p:extLst>
      <p:ext uri="{BB962C8B-B14F-4D97-AF65-F5344CB8AC3E}">
        <p14:creationId xmlns:p14="http://schemas.microsoft.com/office/powerpoint/2010/main" val="182010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クラスタ</a:t>
            </a:r>
            <a:r>
              <a:rPr kumimoji="1" lang="en-US" altLang="ja-JP" dirty="0" smtClean="0"/>
              <a:t>7</a:t>
            </a:r>
            <a:r>
              <a:rPr kumimoji="1" lang="ja-JP" altLang="en-US" dirty="0" smtClean="0"/>
              <a:t>：面白い、興味深い。クラスタ</a:t>
            </a:r>
            <a:r>
              <a:rPr kumimoji="1" lang="en-US" altLang="ja-JP" dirty="0" smtClean="0"/>
              <a:t>3</a:t>
            </a:r>
            <a:r>
              <a:rPr kumimoji="1" lang="ja-JP" altLang="en-US" dirty="0" smtClean="0"/>
              <a:t>：硬い、強い、苦い。クラスタ</a:t>
            </a:r>
            <a:r>
              <a:rPr kumimoji="1" lang="en-US" altLang="ja-JP" dirty="0" smtClean="0"/>
              <a:t>18</a:t>
            </a:r>
            <a:r>
              <a:rPr kumimoji="1" lang="ja-JP" altLang="en-US" dirty="0" smtClean="0"/>
              <a:t>：</a:t>
            </a:r>
            <a:r>
              <a:rPr kumimoji="1" lang="en-US" altLang="ja-JP" dirty="0" smtClean="0"/>
              <a:t>thick,</a:t>
            </a:r>
            <a:r>
              <a:rPr kumimoji="1" lang="en-US" altLang="ja-JP" baseline="0" dirty="0" smtClean="0"/>
              <a:t> giant, massive</a:t>
            </a:r>
            <a:endParaRPr kumimoji="1" lang="ja-JP" altLang="en-US" dirty="0"/>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18</a:t>
            </a:fld>
            <a:endParaRPr kumimoji="1" lang="ja-JP" altLang="en-US"/>
          </a:p>
        </p:txBody>
      </p:sp>
    </p:spTree>
    <p:extLst>
      <p:ext uri="{BB962C8B-B14F-4D97-AF65-F5344CB8AC3E}">
        <p14:creationId xmlns:p14="http://schemas.microsoft.com/office/powerpoint/2010/main" val="41921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クラスタ</a:t>
            </a:r>
            <a:r>
              <a:rPr kumimoji="1" lang="en-US" altLang="ja-JP" dirty="0" smtClean="0"/>
              <a:t>7</a:t>
            </a:r>
            <a:r>
              <a:rPr kumimoji="1" lang="ja-JP" altLang="en-US" dirty="0" smtClean="0"/>
              <a:t>：面白い、興味深い。クラスタ</a:t>
            </a:r>
            <a:r>
              <a:rPr kumimoji="1" lang="en-US" altLang="ja-JP" dirty="0" smtClean="0"/>
              <a:t>3</a:t>
            </a:r>
            <a:r>
              <a:rPr kumimoji="1" lang="ja-JP" altLang="en-US" dirty="0" smtClean="0"/>
              <a:t>：硬い、強い、苦い。クラスタ</a:t>
            </a:r>
            <a:r>
              <a:rPr kumimoji="1" lang="en-US" altLang="ja-JP" dirty="0" smtClean="0"/>
              <a:t>18</a:t>
            </a:r>
            <a:r>
              <a:rPr kumimoji="1" lang="ja-JP" altLang="en-US" dirty="0" smtClean="0"/>
              <a:t>：</a:t>
            </a:r>
            <a:r>
              <a:rPr kumimoji="1" lang="en-US" altLang="ja-JP" dirty="0" smtClean="0"/>
              <a:t>thick,</a:t>
            </a:r>
            <a:r>
              <a:rPr kumimoji="1" lang="en-US" altLang="ja-JP" baseline="0" dirty="0" smtClean="0"/>
              <a:t> giant, massive</a:t>
            </a:r>
            <a:endParaRPr kumimoji="1" lang="ja-JP" altLang="en-US" dirty="0"/>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19</a:t>
            </a:fld>
            <a:endParaRPr kumimoji="1" lang="ja-JP" altLang="en-US"/>
          </a:p>
        </p:txBody>
      </p:sp>
    </p:spTree>
    <p:extLst>
      <p:ext uri="{BB962C8B-B14F-4D97-AF65-F5344CB8AC3E}">
        <p14:creationId xmlns:p14="http://schemas.microsoft.com/office/powerpoint/2010/main" val="213337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9F0E79F-6CE9-A844-B245-472C24D6C486}" type="slidenum">
              <a:rPr kumimoji="1" lang="ja-JP" altLang="en-US" smtClean="0"/>
              <a:t>29</a:t>
            </a:fld>
            <a:endParaRPr kumimoji="1" lang="ja-JP" altLang="en-US"/>
          </a:p>
        </p:txBody>
      </p:sp>
    </p:spTree>
    <p:extLst>
      <p:ext uri="{BB962C8B-B14F-4D97-AF65-F5344CB8AC3E}">
        <p14:creationId xmlns:p14="http://schemas.microsoft.com/office/powerpoint/2010/main" val="26508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8629" y="2088107"/>
            <a:ext cx="7516504" cy="1086276"/>
          </a:xfrm>
        </p:spPr>
        <p:txBody>
          <a:bodyPr anchor="ctr">
            <a:noAutofit/>
          </a:bodyPr>
          <a:lstStyle>
            <a:lvl1pPr algn="ctr">
              <a:defRPr sz="3600">
                <a:latin typeface="Meiryo" charset="-128"/>
                <a:ea typeface="Meiryo" charset="-128"/>
                <a:cs typeface="Meiryo" charset="-128"/>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37881" y="3683924"/>
            <a:ext cx="6858000" cy="1655762"/>
          </a:xfrm>
        </p:spPr>
        <p:txBody>
          <a:bodyPr anchor="ctr"/>
          <a:lstStyle>
            <a:lvl1pPr marL="0" indent="0" algn="ctr">
              <a:buNone/>
              <a:defRPr sz="2400">
                <a:latin typeface="Meiryo" charset="-128"/>
                <a:ea typeface="Meiryo" charset="-128"/>
                <a:cs typeface="Meiryo"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r>
              <a:rPr kumimoji="1" lang="en-US" altLang="ja-JP" smtClean="0"/>
              <a:t>2018/2/6</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
        <p:nvSpPr>
          <p:cNvPr id="7" name="角丸四角形 6"/>
          <p:cNvSpPr/>
          <p:nvPr userDrawn="1"/>
        </p:nvSpPr>
        <p:spPr>
          <a:xfrm>
            <a:off x="129653" y="1739616"/>
            <a:ext cx="8884693" cy="36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r>
              <a:rPr kumimoji="1" lang="en-US" altLang="ja-JP" smtClean="0"/>
              <a:t>2018/2/6</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r>
              <a:rPr kumimoji="1" lang="en-US" altLang="ja-JP" smtClean="0"/>
              <a:t>2018/2/6</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29652" y="108994"/>
            <a:ext cx="8884693" cy="702574"/>
          </a:xfrm>
        </p:spPr>
        <p:txBody>
          <a:bodyPr anchor="b">
            <a:noAutofit/>
          </a:bodyPr>
          <a:lstStyle>
            <a:lvl1pPr>
              <a:defRPr sz="2800">
                <a:latin typeface="Meiryo" charset="-128"/>
                <a:ea typeface="Meiryo" charset="-128"/>
                <a:cs typeface="Meiryo" charset="-128"/>
              </a:defRPr>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129653" y="1050878"/>
            <a:ext cx="8884693" cy="5126085"/>
          </a:xfrm>
        </p:spPr>
        <p:txBody>
          <a:bodyPr/>
          <a:lstStyle>
            <a:lvl1pPr marL="457200" indent="-457200">
              <a:lnSpc>
                <a:spcPct val="100000"/>
              </a:lnSpc>
              <a:buClr>
                <a:schemeClr val="accent5"/>
              </a:buClr>
              <a:buSzPct val="100000"/>
              <a:buFont typeface="Wingdings" charset="2"/>
              <a:buChar char="u"/>
              <a:defRPr sz="2200">
                <a:latin typeface="Meiryo" charset="-128"/>
                <a:ea typeface="Meiryo" charset="-128"/>
                <a:cs typeface="Meiryo" charset="-128"/>
              </a:defRPr>
            </a:lvl1pPr>
            <a:lvl2pPr marL="800100" indent="-342900">
              <a:buClr>
                <a:schemeClr val="bg1">
                  <a:lumMod val="50000"/>
                </a:schemeClr>
              </a:buClr>
              <a:buSzPct val="100000"/>
              <a:buFont typeface="Arial" charset="0"/>
              <a:buChar char="•"/>
              <a:defRPr sz="2000">
                <a:latin typeface="Meiryo" charset="-128"/>
                <a:ea typeface="Meiryo" charset="-128"/>
                <a:cs typeface="Meiryo" charset="-128"/>
              </a:defRPr>
            </a:lvl2pPr>
            <a:lvl3pPr>
              <a:defRPr sz="1800">
                <a:latin typeface="Meiryo" charset="-128"/>
                <a:ea typeface="Meiryo" charset="-128"/>
                <a:cs typeface="Meiryo" charset="-128"/>
              </a:defRPr>
            </a:lvl3pPr>
            <a:lvl4pPr>
              <a:defRPr>
                <a:latin typeface="Meiryo" charset="-128"/>
                <a:ea typeface="Meiryo" charset="-128"/>
                <a:cs typeface="Meiryo" charset="-128"/>
              </a:defRPr>
            </a:lvl4pPr>
            <a:lvl5pPr>
              <a:defRPr>
                <a:latin typeface="Meiryo" charset="-128"/>
                <a:ea typeface="Meiryo" charset="-128"/>
                <a:cs typeface="Meiryo" charset="-128"/>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p:txBody>
      </p:sp>
      <p:sp>
        <p:nvSpPr>
          <p:cNvPr id="4" name="Date Placeholder 3"/>
          <p:cNvSpPr>
            <a:spLocks noGrp="1"/>
          </p:cNvSpPr>
          <p:nvPr>
            <p:ph type="dt" sz="half" idx="10"/>
          </p:nvPr>
        </p:nvSpPr>
        <p:spPr/>
        <p:txBody>
          <a:bodyPr/>
          <a:lstStyle/>
          <a:p>
            <a:r>
              <a:rPr kumimoji="1" lang="en-US" altLang="ja-JP" smtClean="0"/>
              <a:t>2018/2/6</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
        <p:nvSpPr>
          <p:cNvPr id="7" name="角丸四角形 6"/>
          <p:cNvSpPr/>
          <p:nvPr userDrawn="1"/>
        </p:nvSpPr>
        <p:spPr>
          <a:xfrm>
            <a:off x="129653" y="811568"/>
            <a:ext cx="8884693" cy="36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r>
              <a:rPr kumimoji="1" lang="en-US" altLang="ja-JP" smtClean="0"/>
              <a:t>2018/2/6</a:t>
            </a:r>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r>
              <a:rPr kumimoji="1" lang="en-US" altLang="ja-JP" smtClean="0"/>
              <a:t>2018/2/6</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r>
              <a:rPr kumimoji="1" lang="en-US" altLang="ja-JP" smtClean="0"/>
              <a:t>2018/2/6</a:t>
            </a:r>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r>
              <a:rPr kumimoji="1" lang="en-US" altLang="ja-JP" smtClean="0"/>
              <a:t>2018/2/6</a:t>
            </a:r>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kumimoji="1" lang="en-US" altLang="ja-JP" smtClean="0"/>
              <a:t>2018/2/6</a:t>
            </a:r>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r>
              <a:rPr kumimoji="1" lang="en-US" altLang="ja-JP" smtClean="0"/>
              <a:t>2018/2/6</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r>
              <a:rPr kumimoji="1" lang="en-US" altLang="ja-JP" smtClean="0"/>
              <a:t>2018/2/6</a:t>
            </a:r>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FA858E-4867-2F41-8E65-17EE4AD74606}"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6518394"/>
            <a:ext cx="9144000" cy="365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ja-JP" altLang="en-US">
              <a:solidFill>
                <a:schemeClr val="bg1">
                  <a:lumMod val="75000"/>
                </a:schemeClr>
              </a:solidFill>
            </a:endParaRPr>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0" y="6518394"/>
            <a:ext cx="2057400" cy="365125"/>
          </a:xfrm>
          <a:prstGeom prst="rect">
            <a:avLst/>
          </a:prstGeom>
          <a:ln>
            <a:noFill/>
          </a:ln>
        </p:spPr>
        <p:txBody>
          <a:bodyPr vert="horz" lIns="91440" tIns="45720" rIns="91440" bIns="45720" rtlCol="0" anchor="b"/>
          <a:lstStyle>
            <a:lvl1pPr algn="l">
              <a:defRPr sz="1400">
                <a:solidFill>
                  <a:schemeClr val="bg1"/>
                </a:solidFill>
                <a:latin typeface="Meiryo" charset="-128"/>
                <a:ea typeface="Meiryo" charset="-128"/>
                <a:cs typeface="Meiryo" charset="-128"/>
              </a:defRPr>
            </a:lvl1pPr>
          </a:lstStyle>
          <a:p>
            <a:r>
              <a:rPr lang="en-US" altLang="ja-JP" smtClean="0"/>
              <a:t>2018/2/6</a:t>
            </a:r>
            <a:endParaRPr lang="ja-JP" altLang="en-US" dirty="0"/>
          </a:p>
        </p:txBody>
      </p:sp>
      <p:sp>
        <p:nvSpPr>
          <p:cNvPr id="5" name="Footer Placeholder 4"/>
          <p:cNvSpPr>
            <a:spLocks noGrp="1"/>
          </p:cNvSpPr>
          <p:nvPr>
            <p:ph type="ftr" sz="quarter" idx="3"/>
          </p:nvPr>
        </p:nvSpPr>
        <p:spPr>
          <a:xfrm>
            <a:off x="3028950" y="6518394"/>
            <a:ext cx="3086100" cy="365125"/>
          </a:xfrm>
          <a:prstGeom prst="rect">
            <a:avLst/>
          </a:prstGeom>
        </p:spPr>
        <p:txBody>
          <a:bodyPr vert="horz" lIns="91440" tIns="45720" rIns="91440" bIns="45720" rtlCol="0" anchor="b"/>
          <a:lstStyle>
            <a:lvl1pPr algn="ctr">
              <a:defRPr sz="1400">
                <a:solidFill>
                  <a:schemeClr val="bg1"/>
                </a:solidFill>
                <a:latin typeface="Meiryo" charset="-128"/>
                <a:ea typeface="Meiryo" charset="-128"/>
                <a:cs typeface="Meiryo" charset="-128"/>
              </a:defRPr>
            </a:lvl1pPr>
          </a:lstStyle>
          <a:p>
            <a:endParaRPr lang="ja-JP" altLang="en-US" dirty="0"/>
          </a:p>
        </p:txBody>
      </p:sp>
      <p:sp>
        <p:nvSpPr>
          <p:cNvPr id="6" name="Slide Number Placeholder 5"/>
          <p:cNvSpPr>
            <a:spLocks noGrp="1"/>
          </p:cNvSpPr>
          <p:nvPr>
            <p:ph type="sldNum" sz="quarter" idx="4"/>
          </p:nvPr>
        </p:nvSpPr>
        <p:spPr>
          <a:xfrm>
            <a:off x="7076364" y="6518395"/>
            <a:ext cx="2057400" cy="365125"/>
          </a:xfrm>
          <a:prstGeom prst="rect">
            <a:avLst/>
          </a:prstGeom>
        </p:spPr>
        <p:txBody>
          <a:bodyPr vert="horz" lIns="91440" tIns="45720" rIns="91440" bIns="45720" rtlCol="0" anchor="ctr"/>
          <a:lstStyle>
            <a:lvl1pPr algn="r">
              <a:defRPr sz="1400">
                <a:solidFill>
                  <a:schemeClr val="bg1"/>
                </a:solidFill>
                <a:latin typeface="Meiryo" charset="-128"/>
                <a:ea typeface="Meiryo" charset="-128"/>
                <a:cs typeface="Meiryo" charset="-128"/>
              </a:defRPr>
            </a:lvl1pPr>
          </a:lstStyle>
          <a:p>
            <a:fld id="{DAFA858E-4867-2F41-8E65-17EE4AD74606}" type="slidenum">
              <a:rPr lang="ja-JP" altLang="en-US" smtClean="0"/>
              <a:pPr/>
              <a:t>‹#›</a:t>
            </a:fld>
            <a:endParaRPr lang="ja-JP" altLang="en-US" dirty="0"/>
          </a:p>
        </p:txBody>
      </p:sp>
    </p:spTree>
    <p:extLst>
      <p:ext uri="{BB962C8B-B14F-4D97-AF65-F5344CB8AC3E}">
        <p14:creationId xmlns:p14="http://schemas.microsoft.com/office/powerpoint/2010/main" val="16630561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76297" y="2123650"/>
            <a:ext cx="7391401" cy="1790700"/>
          </a:xfrm>
        </p:spPr>
        <p:txBody>
          <a:bodyPr anchor="t">
            <a:noAutofit/>
          </a:bodyPr>
          <a:lstStyle/>
          <a:p>
            <a:r>
              <a:rPr lang="en-US" altLang="ja-JP" sz="2000" dirty="0">
                <a:latin typeface="Meiryo" charset="-128"/>
                <a:ea typeface="Meiryo" charset="-128"/>
                <a:cs typeface="Meiryo" charset="-128"/>
              </a:rPr>
              <a:t/>
            </a:r>
            <a:br>
              <a:rPr lang="en-US" altLang="ja-JP" sz="2000" dirty="0">
                <a:latin typeface="Meiryo" charset="-128"/>
                <a:ea typeface="Meiryo" charset="-128"/>
                <a:cs typeface="Meiryo" charset="-128"/>
              </a:rPr>
            </a:br>
            <a:r>
              <a:rPr lang="en-US" altLang="ja-JP" sz="2800" dirty="0">
                <a:latin typeface="Meiryo" charset="-128"/>
                <a:ea typeface="Meiryo" charset="-128"/>
                <a:cs typeface="Meiryo" charset="-128"/>
              </a:rPr>
              <a:t/>
            </a:r>
            <a:br>
              <a:rPr lang="en-US" altLang="ja-JP" sz="2800" dirty="0">
                <a:latin typeface="Meiryo" charset="-128"/>
                <a:ea typeface="Meiryo" charset="-128"/>
                <a:cs typeface="Meiryo" charset="-128"/>
              </a:rPr>
            </a:br>
            <a:r>
              <a:rPr lang="ja-JP" altLang="en-US" sz="2800" dirty="0">
                <a:latin typeface="Meiryo" charset="-128"/>
                <a:ea typeface="Meiryo" charset="-128"/>
                <a:cs typeface="Meiryo" charset="-128"/>
              </a:rPr>
              <a:t>食の描写表現の相違を用いた</a:t>
            </a:r>
            <a:r>
              <a:rPr lang="en-US" altLang="ja-JP" sz="2800" dirty="0">
                <a:latin typeface="Meiryo" charset="-128"/>
                <a:ea typeface="Meiryo" charset="-128"/>
                <a:cs typeface="Meiryo" charset="-128"/>
              </a:rPr>
              <a:t/>
            </a:r>
            <a:br>
              <a:rPr lang="en-US" altLang="ja-JP" sz="2800" dirty="0">
                <a:latin typeface="Meiryo" charset="-128"/>
                <a:ea typeface="Meiryo" charset="-128"/>
                <a:cs typeface="Meiryo" charset="-128"/>
              </a:rPr>
            </a:br>
            <a:r>
              <a:rPr lang="ja-JP" altLang="en-US" sz="2800" dirty="0">
                <a:latin typeface="Meiryo" charset="-128"/>
                <a:ea typeface="Meiryo" charset="-128"/>
                <a:cs typeface="Meiryo" charset="-128"/>
              </a:rPr>
              <a:t>言語圏ごとの料理の感じ方の比較手法の研究</a:t>
            </a:r>
          </a:p>
        </p:txBody>
      </p:sp>
      <p:sp>
        <p:nvSpPr>
          <p:cNvPr id="3" name="サブタイトル 2"/>
          <p:cNvSpPr>
            <a:spLocks noGrp="1"/>
          </p:cNvSpPr>
          <p:nvPr>
            <p:ph type="subTitle" idx="1"/>
          </p:nvPr>
        </p:nvSpPr>
        <p:spPr>
          <a:xfrm>
            <a:off x="1142997" y="4124836"/>
            <a:ext cx="6858000" cy="1778851"/>
          </a:xfrm>
        </p:spPr>
        <p:txBody>
          <a:bodyPr anchor="ctr">
            <a:noAutofit/>
          </a:bodyPr>
          <a:lstStyle/>
          <a:p>
            <a:r>
              <a:rPr lang="ja-JP" altLang="en-US" sz="1800" dirty="0">
                <a:latin typeface="Meiryo" charset="-128"/>
                <a:ea typeface="Meiryo" charset="-128"/>
                <a:cs typeface="Meiryo" charset="-128"/>
              </a:rPr>
              <a:t>指導教員　坂田一郎教授</a:t>
            </a:r>
            <a:endParaRPr lang="en-US" altLang="ja-JP" sz="1800" dirty="0">
              <a:latin typeface="Meiryo" charset="-128"/>
              <a:ea typeface="Meiryo" charset="-128"/>
              <a:cs typeface="Meiryo" charset="-128"/>
            </a:endParaRPr>
          </a:p>
          <a:p>
            <a:r>
              <a:rPr lang="ja-JP" altLang="en-US" sz="1800" dirty="0">
                <a:latin typeface="Meiryo" charset="-128"/>
                <a:ea typeface="Meiryo" charset="-128"/>
                <a:cs typeface="Meiryo" charset="-128"/>
              </a:rPr>
              <a:t>東京大学工学部システム創成学科４年</a:t>
            </a:r>
            <a:endParaRPr lang="en-US" altLang="ja-JP" sz="1800" dirty="0">
              <a:latin typeface="Meiryo" charset="-128"/>
              <a:ea typeface="Meiryo" charset="-128"/>
              <a:cs typeface="Meiryo" charset="-128"/>
            </a:endParaRPr>
          </a:p>
          <a:p>
            <a:r>
              <a:rPr lang="ja-JP" altLang="en-US" sz="1800" dirty="0">
                <a:latin typeface="Meiryo" charset="-128"/>
                <a:ea typeface="Meiryo" charset="-128"/>
                <a:cs typeface="Meiryo" charset="-128"/>
              </a:rPr>
              <a:t>　</a:t>
            </a:r>
            <a:endParaRPr lang="en-US" altLang="ja-JP" sz="1800" dirty="0">
              <a:latin typeface="Meiryo" charset="-128"/>
              <a:ea typeface="Meiryo" charset="-128"/>
              <a:cs typeface="Meiryo" charset="-128"/>
            </a:endParaRPr>
          </a:p>
          <a:p>
            <a:r>
              <a:rPr lang="en-US" altLang="ja-JP" sz="1800" dirty="0">
                <a:latin typeface="Meiryo" charset="-128"/>
                <a:ea typeface="Meiryo" charset="-128"/>
                <a:cs typeface="Meiryo" charset="-128"/>
              </a:rPr>
              <a:t>03-160988</a:t>
            </a:r>
            <a:r>
              <a:rPr lang="ja-JP" altLang="en-US" sz="1800" dirty="0">
                <a:latin typeface="Meiryo" charset="-128"/>
                <a:ea typeface="Meiryo" charset="-128"/>
                <a:cs typeface="Meiryo" charset="-128"/>
              </a:rPr>
              <a:t>　中元雪絵</a:t>
            </a:r>
          </a:p>
        </p:txBody>
      </p:sp>
      <p:sp>
        <p:nvSpPr>
          <p:cNvPr id="5" name="テキスト ボックス 4"/>
          <p:cNvSpPr txBox="1"/>
          <p:nvPr/>
        </p:nvSpPr>
        <p:spPr>
          <a:xfrm>
            <a:off x="3581982" y="1308887"/>
            <a:ext cx="1980029" cy="400110"/>
          </a:xfrm>
          <a:prstGeom prst="rect">
            <a:avLst/>
          </a:prstGeom>
          <a:noFill/>
        </p:spPr>
        <p:txBody>
          <a:bodyPr wrap="none" rtlCol="0">
            <a:spAutoFit/>
          </a:bodyPr>
          <a:lstStyle/>
          <a:p>
            <a:r>
              <a:rPr lang="ja-JP" altLang="en-US" sz="2000">
                <a:latin typeface="Meiryo" charset="-128"/>
                <a:ea typeface="Meiryo" charset="-128"/>
                <a:cs typeface="Meiryo" charset="-128"/>
              </a:rPr>
              <a:t>卒業論文　発表</a:t>
            </a:r>
            <a:endParaRPr lang="ja-JP" altLang="en-US" sz="2000"/>
          </a:p>
        </p:txBody>
      </p:sp>
      <p:sp>
        <p:nvSpPr>
          <p:cNvPr id="6" name="日付プレースホルダー 5"/>
          <p:cNvSpPr>
            <a:spLocks noGrp="1"/>
          </p:cNvSpPr>
          <p:nvPr>
            <p:ph type="dt" sz="half" idx="10"/>
          </p:nvPr>
        </p:nvSpPr>
        <p:spPr/>
        <p:txBody>
          <a:bodyPr/>
          <a:lstStyle/>
          <a:p>
            <a:r>
              <a:rPr kumimoji="1" lang="en-US" altLang="ja-JP" smtClean="0"/>
              <a:t>2018/2/6</a:t>
            </a:r>
            <a:endParaRPr kumimoji="1" lang="ja-JP" altLang="en-US"/>
          </a:p>
        </p:txBody>
      </p:sp>
      <p:sp>
        <p:nvSpPr>
          <p:cNvPr id="7" name="スライド番号プレースホルダー 6"/>
          <p:cNvSpPr>
            <a:spLocks noGrp="1"/>
          </p:cNvSpPr>
          <p:nvPr>
            <p:ph type="sldNum" sz="quarter" idx="12"/>
          </p:nvPr>
        </p:nvSpPr>
        <p:spPr/>
        <p:txBody>
          <a:bodyPr/>
          <a:lstStyle/>
          <a:p>
            <a:fld id="{DAFA858E-4867-2F41-8E65-17EE4AD74606}" type="slidenum">
              <a:rPr kumimoji="1" lang="ja-JP" altLang="en-US" smtClean="0"/>
              <a:t>1</a:t>
            </a:fld>
            <a:endParaRPr kumimoji="1" lang="ja-JP" altLang="en-US"/>
          </a:p>
        </p:txBody>
      </p:sp>
    </p:spTree>
    <p:extLst>
      <p:ext uri="{BB962C8B-B14F-4D97-AF65-F5344CB8AC3E}">
        <p14:creationId xmlns:p14="http://schemas.microsoft.com/office/powerpoint/2010/main" val="484532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en-US" altLang="ja-JP" dirty="0" smtClean="0"/>
              <a:t>30</a:t>
            </a:r>
            <a:r>
              <a:rPr lang="ja-JP" altLang="en-US" dirty="0" smtClean="0"/>
              <a:t>のコンセプトクラスタを検出した</a:t>
            </a:r>
            <a:endParaRPr lang="en-US" altLang="ja-JP" dirty="0" smtClean="0"/>
          </a:p>
          <a:p>
            <a:endParaRPr kumimoji="1" lang="en-US" altLang="ja-JP"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10</a:t>
            </a:fld>
            <a:endParaRPr kumimoji="1" lang="ja-JP" altLang="en-US"/>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t="3810" b="29993"/>
          <a:stretch/>
        </p:blipFill>
        <p:spPr>
          <a:xfrm>
            <a:off x="1315764" y="1568399"/>
            <a:ext cx="6512467" cy="4608564"/>
          </a:xfrm>
          <a:prstGeom prst="rect">
            <a:avLst/>
          </a:prstGeom>
        </p:spPr>
      </p:pic>
      <p:sp>
        <p:nvSpPr>
          <p:cNvPr id="10" name="タイトル 9"/>
          <p:cNvSpPr>
            <a:spLocks noGrp="1"/>
          </p:cNvSpPr>
          <p:nvPr>
            <p:ph type="title"/>
          </p:nvPr>
        </p:nvSpPr>
        <p:spPr/>
        <p:txBody>
          <a:bodyPr/>
          <a:lstStyle/>
          <a:p>
            <a:r>
              <a:rPr lang="ja-JP" altLang="en-US" dirty="0" smtClean="0"/>
              <a:t>コンセプトクラスタの例</a:t>
            </a:r>
            <a:endParaRPr kumimoji="1" lang="ja-JP" altLang="en-US" dirty="0"/>
          </a:p>
        </p:txBody>
      </p:sp>
      <p:sp>
        <p:nvSpPr>
          <p:cNvPr id="9" name="テキスト ボックス 8"/>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2</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提案手法</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405558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9"/>
            <a:ext cx="8869968" cy="683174"/>
          </a:xfrm>
        </p:spPr>
        <p:txBody>
          <a:bodyPr>
            <a:normAutofit/>
          </a:bodyPr>
          <a:lstStyle/>
          <a:p>
            <a:r>
              <a:rPr lang="ja-JP" altLang="en-US" dirty="0"/>
              <a:t>分析対象</a:t>
            </a:r>
            <a:r>
              <a:rPr lang="ja-JP" altLang="en-US" dirty="0" smtClean="0"/>
              <a:t>とコンセプト</a:t>
            </a:r>
            <a:r>
              <a:rPr lang="ja-JP" altLang="en-US" dirty="0" smtClean="0"/>
              <a:t>の</a:t>
            </a:r>
            <a:r>
              <a:rPr lang="ja-JP" altLang="en-US" dirty="0" smtClean="0"/>
              <a:t>共起回数を</a:t>
            </a:r>
            <a:r>
              <a:rPr lang="ja-JP" altLang="en-US" dirty="0"/>
              <a:t>求める</a:t>
            </a:r>
          </a:p>
          <a:p>
            <a:pPr marL="914400" lvl="1" indent="-457200">
              <a:buFont typeface="+mj-lt"/>
              <a:buAutoNum type="arabicPeriod"/>
            </a:pPr>
            <a:endParaRPr lang="en-US" altLang="ja-JP" dirty="0" smtClean="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11</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70" y="2336224"/>
            <a:ext cx="4050437" cy="2564542"/>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188" y="2337017"/>
            <a:ext cx="4050433" cy="2564542"/>
          </a:xfrm>
          <a:prstGeom prst="rect">
            <a:avLst/>
          </a:prstGeom>
        </p:spPr>
      </p:pic>
      <p:sp>
        <p:nvSpPr>
          <p:cNvPr id="6" name="テキスト ボックス 5"/>
          <p:cNvSpPr txBox="1"/>
          <p:nvPr/>
        </p:nvSpPr>
        <p:spPr>
          <a:xfrm>
            <a:off x="258670" y="1653843"/>
            <a:ext cx="3597460" cy="400110"/>
          </a:xfrm>
          <a:prstGeom prst="rect">
            <a:avLst/>
          </a:prstGeom>
          <a:noFill/>
        </p:spPr>
        <p:txBody>
          <a:bodyPr wrap="none" rtlCol="0">
            <a:spAutoFit/>
          </a:bodyPr>
          <a:lstStyle/>
          <a:p>
            <a:r>
              <a:rPr kumimoji="1" lang="en-US" altLang="ja-JP" sz="2000" dirty="0" smtClean="0">
                <a:solidFill>
                  <a:schemeClr val="bg1">
                    <a:lumMod val="50000"/>
                  </a:schemeClr>
                </a:solidFill>
                <a:latin typeface="Meiryo" charset="-128"/>
                <a:ea typeface="Meiryo" charset="-128"/>
                <a:cs typeface="Meiryo" charset="-128"/>
              </a:rPr>
              <a:t>1. </a:t>
            </a:r>
            <a:r>
              <a:rPr kumimoji="1" lang="ja-JP" altLang="en-US" sz="2000" dirty="0" smtClean="0">
                <a:latin typeface="Meiryo" charset="-128"/>
                <a:ea typeface="Meiryo" charset="-128"/>
                <a:cs typeface="Meiryo" charset="-128"/>
              </a:rPr>
              <a:t>対象と描写表現の共起関係</a:t>
            </a:r>
            <a:endParaRPr kumimoji="1" lang="ja-JP" altLang="en-US" sz="2000" dirty="0">
              <a:latin typeface="Meiryo" charset="-128"/>
              <a:ea typeface="Meiryo" charset="-128"/>
              <a:cs typeface="Meiryo" charset="-128"/>
            </a:endParaRPr>
          </a:p>
        </p:txBody>
      </p:sp>
      <p:sp>
        <p:nvSpPr>
          <p:cNvPr id="10" name="テキスト ボックス 9"/>
          <p:cNvSpPr txBox="1"/>
          <p:nvPr/>
        </p:nvSpPr>
        <p:spPr>
          <a:xfrm>
            <a:off x="5016650" y="1653843"/>
            <a:ext cx="3853940" cy="400110"/>
          </a:xfrm>
          <a:prstGeom prst="rect">
            <a:avLst/>
          </a:prstGeom>
          <a:noFill/>
        </p:spPr>
        <p:txBody>
          <a:bodyPr wrap="none" rtlCol="0">
            <a:spAutoFit/>
          </a:bodyPr>
          <a:lstStyle/>
          <a:p>
            <a:r>
              <a:rPr lang="en-US" altLang="ja-JP" sz="2000" dirty="0">
                <a:solidFill>
                  <a:schemeClr val="bg1">
                    <a:lumMod val="50000"/>
                  </a:schemeClr>
                </a:solidFill>
                <a:latin typeface="Meiryo" charset="-128"/>
                <a:ea typeface="Meiryo" charset="-128"/>
                <a:cs typeface="Meiryo" charset="-128"/>
              </a:rPr>
              <a:t>2</a:t>
            </a:r>
            <a:r>
              <a:rPr kumimoji="1" lang="en-US" altLang="ja-JP" sz="2000" dirty="0" smtClean="0">
                <a:solidFill>
                  <a:schemeClr val="bg1">
                    <a:lumMod val="50000"/>
                  </a:schemeClr>
                </a:solidFill>
                <a:latin typeface="Meiryo" charset="-128"/>
                <a:ea typeface="Meiryo" charset="-128"/>
                <a:cs typeface="Meiryo" charset="-128"/>
              </a:rPr>
              <a:t>. </a:t>
            </a:r>
            <a:r>
              <a:rPr kumimoji="1" lang="ja-JP" altLang="en-US" sz="2000" dirty="0" smtClean="0">
                <a:latin typeface="Meiryo" charset="-128"/>
                <a:ea typeface="Meiryo" charset="-128"/>
                <a:cs typeface="Meiryo" charset="-128"/>
              </a:rPr>
              <a:t>対象とコンセプトの共起関係</a:t>
            </a:r>
            <a:endParaRPr kumimoji="1" lang="ja-JP" altLang="en-US" sz="2000" dirty="0">
              <a:latin typeface="Meiryo" charset="-128"/>
              <a:ea typeface="Meiryo" charset="-128"/>
              <a:cs typeface="Meiryo" charset="-128"/>
            </a:endParaRPr>
          </a:p>
        </p:txBody>
      </p:sp>
      <p:sp>
        <p:nvSpPr>
          <p:cNvPr id="16" name="テキスト ボックス 15"/>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2</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提案手法</a:t>
            </a:r>
            <a:endParaRPr kumimoji="1" lang="ja-JP" altLang="en-US" sz="1600" dirty="0">
              <a:latin typeface="Meiryo" charset="-128"/>
              <a:ea typeface="Meiryo" charset="-128"/>
              <a:cs typeface="Meiryo" charset="-128"/>
            </a:endParaRPr>
          </a:p>
        </p:txBody>
      </p:sp>
      <p:sp>
        <p:nvSpPr>
          <p:cNvPr id="2" name="タイトル 1"/>
          <p:cNvSpPr>
            <a:spLocks noGrp="1"/>
          </p:cNvSpPr>
          <p:nvPr>
            <p:ph type="title"/>
          </p:nvPr>
        </p:nvSpPr>
        <p:spPr/>
        <p:txBody>
          <a:bodyPr/>
          <a:lstStyle/>
          <a:p>
            <a:r>
              <a:rPr kumimoji="1" lang="ja-JP" altLang="en-US" dirty="0" smtClean="0"/>
              <a:t>手法</a:t>
            </a:r>
            <a:r>
              <a:rPr kumimoji="1" lang="en-US" altLang="ja-JP" dirty="0" smtClean="0"/>
              <a:t>2. </a:t>
            </a:r>
            <a:r>
              <a:rPr kumimoji="1" lang="ja-JP" altLang="en-US" dirty="0" smtClean="0"/>
              <a:t>対象とコンセプトの共起の取得</a:t>
            </a:r>
            <a:r>
              <a:rPr kumimoji="1" lang="en-US" altLang="ja-JP" dirty="0" smtClean="0"/>
              <a:t> </a:t>
            </a:r>
            <a:endParaRPr kumimoji="1" lang="ja-JP" altLang="en-US" dirty="0"/>
          </a:p>
        </p:txBody>
      </p:sp>
      <p:sp>
        <p:nvSpPr>
          <p:cNvPr id="13" name="テキスト ボックス 12"/>
          <p:cNvSpPr txBox="1"/>
          <p:nvPr/>
        </p:nvSpPr>
        <p:spPr>
          <a:xfrm>
            <a:off x="7180975" y="3926168"/>
            <a:ext cx="697627" cy="400110"/>
          </a:xfrm>
          <a:prstGeom prst="rect">
            <a:avLst/>
          </a:prstGeom>
          <a:noFill/>
        </p:spPr>
        <p:txBody>
          <a:bodyPr wrap="none" rtlCol="0">
            <a:spAutoFit/>
          </a:bodyPr>
          <a:lstStyle/>
          <a:p>
            <a:pPr algn="ctr"/>
            <a:r>
              <a:rPr kumimoji="1" lang="ja-JP" altLang="en-US" sz="2000" dirty="0" smtClean="0">
                <a:solidFill>
                  <a:schemeClr val="accent1"/>
                </a:solidFill>
                <a:latin typeface="Meiryo" charset="-128"/>
                <a:ea typeface="Meiryo" charset="-128"/>
                <a:cs typeface="Meiryo" charset="-128"/>
              </a:rPr>
              <a:t>合計</a:t>
            </a:r>
            <a:endParaRPr kumimoji="1" lang="ja-JP" altLang="en-US" sz="2000" dirty="0">
              <a:solidFill>
                <a:schemeClr val="accent1"/>
              </a:solidFill>
              <a:latin typeface="Meiryo" charset="-128"/>
              <a:ea typeface="Meiryo" charset="-128"/>
              <a:cs typeface="Meiryo" charset="-128"/>
            </a:endParaRPr>
          </a:p>
        </p:txBody>
      </p:sp>
      <p:sp>
        <p:nvSpPr>
          <p:cNvPr id="9" name="テキスト ボックス 8"/>
          <p:cNvSpPr txBox="1"/>
          <p:nvPr/>
        </p:nvSpPr>
        <p:spPr>
          <a:xfrm>
            <a:off x="2468200" y="2972483"/>
            <a:ext cx="683213" cy="461665"/>
          </a:xfrm>
          <a:prstGeom prst="rect">
            <a:avLst/>
          </a:prstGeom>
          <a:noFill/>
        </p:spPr>
        <p:txBody>
          <a:bodyPr wrap="square" rtlCol="0">
            <a:spAutoFit/>
          </a:bodyPr>
          <a:lstStyle/>
          <a:p>
            <a:r>
              <a:rPr kumimoji="1" lang="en-US" altLang="ja-JP" sz="2400" dirty="0" smtClean="0">
                <a:solidFill>
                  <a:schemeClr val="accent1"/>
                </a:solidFill>
              </a:rPr>
              <a:t>a</a:t>
            </a:r>
            <a:r>
              <a:rPr kumimoji="1" lang="en-US" altLang="ja-JP" sz="2000" dirty="0" smtClean="0">
                <a:solidFill>
                  <a:schemeClr val="accent1"/>
                </a:solidFill>
              </a:rPr>
              <a:t>1</a:t>
            </a:r>
            <a:endParaRPr kumimoji="1" lang="ja-JP" altLang="en-US" sz="2400" dirty="0">
              <a:solidFill>
                <a:schemeClr val="accent1"/>
              </a:solidFill>
            </a:endParaRPr>
          </a:p>
        </p:txBody>
      </p:sp>
      <p:sp>
        <p:nvSpPr>
          <p:cNvPr id="14" name="テキスト ボックス 13"/>
          <p:cNvSpPr txBox="1"/>
          <p:nvPr/>
        </p:nvSpPr>
        <p:spPr>
          <a:xfrm>
            <a:off x="1942281" y="3351681"/>
            <a:ext cx="683213" cy="461665"/>
          </a:xfrm>
          <a:prstGeom prst="rect">
            <a:avLst/>
          </a:prstGeom>
          <a:noFill/>
        </p:spPr>
        <p:txBody>
          <a:bodyPr wrap="square" rtlCol="0">
            <a:spAutoFit/>
          </a:bodyPr>
          <a:lstStyle/>
          <a:p>
            <a:r>
              <a:rPr kumimoji="1" lang="en-US" altLang="ja-JP" sz="2400" smtClean="0">
                <a:solidFill>
                  <a:schemeClr val="accent1"/>
                </a:solidFill>
              </a:rPr>
              <a:t>a</a:t>
            </a:r>
            <a:r>
              <a:rPr lang="en-US" altLang="ja-JP" sz="2000">
                <a:solidFill>
                  <a:schemeClr val="accent1"/>
                </a:solidFill>
              </a:rPr>
              <a:t>2</a:t>
            </a:r>
            <a:endParaRPr kumimoji="1" lang="ja-JP" altLang="en-US" sz="2400" dirty="0">
              <a:solidFill>
                <a:schemeClr val="accent1"/>
              </a:solidFill>
            </a:endParaRPr>
          </a:p>
        </p:txBody>
      </p:sp>
      <p:sp>
        <p:nvSpPr>
          <p:cNvPr id="15" name="テキスト ボックス 14"/>
          <p:cNvSpPr txBox="1"/>
          <p:nvPr/>
        </p:nvSpPr>
        <p:spPr>
          <a:xfrm>
            <a:off x="2283887" y="4012129"/>
            <a:ext cx="683213" cy="461665"/>
          </a:xfrm>
          <a:prstGeom prst="rect">
            <a:avLst/>
          </a:prstGeom>
          <a:noFill/>
        </p:spPr>
        <p:txBody>
          <a:bodyPr wrap="square" rtlCol="0">
            <a:spAutoFit/>
          </a:bodyPr>
          <a:lstStyle/>
          <a:p>
            <a:r>
              <a:rPr kumimoji="1" lang="en-US" altLang="ja-JP" sz="2400" smtClean="0">
                <a:solidFill>
                  <a:schemeClr val="accent1"/>
                </a:solidFill>
              </a:rPr>
              <a:t>a</a:t>
            </a:r>
            <a:r>
              <a:rPr lang="en-US" altLang="ja-JP" sz="2000" smtClean="0">
                <a:solidFill>
                  <a:schemeClr val="accent1"/>
                </a:solidFill>
              </a:rPr>
              <a:t>3</a:t>
            </a:r>
            <a:endParaRPr kumimoji="1" lang="ja-JP" altLang="en-US" sz="2400" dirty="0">
              <a:solidFill>
                <a:schemeClr val="accent1"/>
              </a:solidFill>
            </a:endParaRPr>
          </a:p>
        </p:txBody>
      </p:sp>
      <p:sp>
        <p:nvSpPr>
          <p:cNvPr id="17" name="テキスト ボックス 16"/>
          <p:cNvSpPr txBox="1"/>
          <p:nvPr/>
        </p:nvSpPr>
        <p:spPr>
          <a:xfrm>
            <a:off x="6828711" y="4242961"/>
            <a:ext cx="1402153" cy="400110"/>
          </a:xfrm>
          <a:prstGeom prst="rect">
            <a:avLst/>
          </a:prstGeom>
          <a:noFill/>
        </p:spPr>
        <p:txBody>
          <a:bodyPr wrap="square" rtlCol="0">
            <a:spAutoFit/>
          </a:bodyPr>
          <a:lstStyle/>
          <a:p>
            <a:pPr algn="ctr"/>
            <a:r>
              <a:rPr lang="en-US" altLang="ja-JP" sz="2000" dirty="0" smtClean="0">
                <a:solidFill>
                  <a:schemeClr val="accent1"/>
                </a:solidFill>
              </a:rPr>
              <a:t>a</a:t>
            </a:r>
            <a:r>
              <a:rPr kumimoji="1" lang="en-US" altLang="ja-JP" sz="2000" dirty="0" smtClean="0">
                <a:solidFill>
                  <a:schemeClr val="accent1"/>
                </a:solidFill>
              </a:rPr>
              <a:t>1+a2+a3</a:t>
            </a:r>
            <a:endParaRPr kumimoji="1" lang="ja-JP" altLang="en-US" sz="2000" dirty="0">
              <a:solidFill>
                <a:schemeClr val="accent1"/>
              </a:solidFill>
            </a:endParaRPr>
          </a:p>
        </p:txBody>
      </p:sp>
    </p:spTree>
    <p:extLst>
      <p:ext uri="{BB962C8B-B14F-4D97-AF65-F5344CB8AC3E}">
        <p14:creationId xmlns:p14="http://schemas.microsoft.com/office/powerpoint/2010/main" val="466418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手法</a:t>
            </a:r>
            <a:r>
              <a:rPr kumimoji="1" lang="en-US" altLang="ja-JP" dirty="0" smtClean="0"/>
              <a:t>3.</a:t>
            </a:r>
            <a:r>
              <a:rPr lang="en-US" altLang="ja-JP" dirty="0"/>
              <a:t> </a:t>
            </a:r>
            <a:r>
              <a:rPr lang="ja-JP" altLang="en-US" dirty="0" smtClean="0"/>
              <a:t>コンセプト頻度分布を用いた分析</a:t>
            </a:r>
            <a:r>
              <a:rPr kumimoji="1" lang="en-US" altLang="ja-JP" dirty="0" smtClean="0"/>
              <a:t>  </a:t>
            </a:r>
            <a:endParaRPr kumimoji="1" lang="ja-JP" altLang="en-US" dirty="0"/>
          </a:p>
        </p:txBody>
      </p:sp>
      <p:sp>
        <p:nvSpPr>
          <p:cNvPr id="3" name="コンテンツ プレースホルダー 2"/>
          <p:cNvSpPr>
            <a:spLocks noGrp="1"/>
          </p:cNvSpPr>
          <p:nvPr>
            <p:ph idx="1"/>
          </p:nvPr>
        </p:nvSpPr>
        <p:spPr>
          <a:xfrm>
            <a:off x="129653" y="1050878"/>
            <a:ext cx="5418740" cy="1723319"/>
          </a:xfrm>
        </p:spPr>
        <p:txBody>
          <a:bodyPr>
            <a:normAutofit/>
          </a:bodyPr>
          <a:lstStyle/>
          <a:p>
            <a:r>
              <a:rPr lang="ja-JP" altLang="en-US" b="1" dirty="0" smtClean="0"/>
              <a:t>コンセプト頻度分布</a:t>
            </a:r>
            <a:r>
              <a:rPr lang="ja-JP" altLang="en-US" dirty="0" smtClean="0"/>
              <a:t>の算出</a:t>
            </a:r>
            <a:endParaRPr lang="en-US" altLang="ja-JP" dirty="0" smtClean="0"/>
          </a:p>
          <a:p>
            <a:pPr marL="457200" lvl="1" indent="0">
              <a:buNone/>
            </a:pPr>
            <a:r>
              <a:rPr lang="ja-JP" altLang="en-US" dirty="0" smtClean="0"/>
              <a:t>　それぞれの対象について、</a:t>
            </a:r>
            <a:endParaRPr lang="en-US" altLang="ja-JP" dirty="0" smtClean="0"/>
          </a:p>
          <a:p>
            <a:pPr marL="457200" lvl="1" indent="0">
              <a:buNone/>
            </a:pPr>
            <a:r>
              <a:rPr lang="ja-JP" altLang="en-US" dirty="0" smtClean="0"/>
              <a:t>　各コンセプトに対する共起確率を得る</a:t>
            </a:r>
            <a:endParaRPr lang="en-US" altLang="ja-JP" dirty="0" smtClean="0"/>
          </a:p>
          <a:p>
            <a:endParaRPr lang="en-US" altLang="ja-JP" dirty="0" smtClean="0"/>
          </a:p>
          <a:p>
            <a:endParaRPr lang="en-US" altLang="ja-JP" dirty="0" smtClean="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12</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458" y="1594302"/>
            <a:ext cx="4054887" cy="2359789"/>
          </a:xfrm>
          <a:prstGeom prst="rect">
            <a:avLst/>
          </a:prstGeom>
        </p:spPr>
      </p:pic>
      <p:sp>
        <p:nvSpPr>
          <p:cNvPr id="9" name="コンテンツ プレースホルダー 2"/>
          <p:cNvSpPr txBox="1">
            <a:spLocks/>
          </p:cNvSpPr>
          <p:nvPr/>
        </p:nvSpPr>
        <p:spPr>
          <a:xfrm>
            <a:off x="129652" y="3896799"/>
            <a:ext cx="8884693" cy="2390634"/>
          </a:xfrm>
          <a:prstGeom prst="rect">
            <a:avLst/>
          </a:prstGeom>
        </p:spPr>
        <p:txBody>
          <a:bodyPr vert="horz" lIns="91440" tIns="45720" rIns="91440" bIns="45720" rtlCol="0">
            <a:normAutofit/>
          </a:bodyPr>
          <a:lstStyle>
            <a:lvl1pPr marL="457200" indent="-457200" algn="l" defTabSz="914400" rtl="0" eaLnBrk="1" latinLnBrk="0" hangingPunct="1">
              <a:lnSpc>
                <a:spcPct val="100000"/>
              </a:lnSpc>
              <a:spcBef>
                <a:spcPts val="1000"/>
              </a:spcBef>
              <a:buClr>
                <a:schemeClr val="accent5"/>
              </a:buClr>
              <a:buSzPct val="100000"/>
              <a:buFont typeface="Wingdings" charset="2"/>
              <a:buChar char="u"/>
              <a:defRPr kumimoji="1" sz="2200" kern="1200">
                <a:solidFill>
                  <a:schemeClr val="tx1"/>
                </a:solidFill>
                <a:latin typeface="Meiryo" charset="-128"/>
                <a:ea typeface="Meiryo" charset="-128"/>
                <a:cs typeface="Meiryo" charset="-128"/>
              </a:defRPr>
            </a:lvl1pPr>
            <a:lvl2pPr marL="800100" indent="-342900" algn="l" defTabSz="914400" rtl="0" eaLnBrk="1" latinLnBrk="0" hangingPunct="1">
              <a:lnSpc>
                <a:spcPct val="90000"/>
              </a:lnSpc>
              <a:spcBef>
                <a:spcPts val="500"/>
              </a:spcBef>
              <a:buClr>
                <a:schemeClr val="bg1">
                  <a:lumMod val="50000"/>
                </a:schemeClr>
              </a:buClr>
              <a:buSzPct val="100000"/>
              <a:buFont typeface="Arial" charset="0"/>
              <a:buChar char="•"/>
              <a:defRPr kumimoji="1" sz="2000" kern="1200">
                <a:solidFill>
                  <a:schemeClr val="tx1"/>
                </a:solidFill>
                <a:latin typeface="Meiryo" charset="-128"/>
                <a:ea typeface="Meiryo" charset="-128"/>
                <a:cs typeface="Meiryo"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JS</a:t>
            </a:r>
            <a:r>
              <a:rPr lang="ja-JP" altLang="en-US" dirty="0" smtClean="0"/>
              <a:t>距離</a:t>
            </a:r>
            <a:endParaRPr lang="en-US" altLang="ja-JP" dirty="0" smtClean="0"/>
          </a:p>
          <a:p>
            <a:pPr lvl="1"/>
            <a:r>
              <a:rPr lang="ja-JP" altLang="en-US" dirty="0" smtClean="0"/>
              <a:t>コンセプト頻度分布の</a:t>
            </a:r>
            <a:r>
              <a:rPr lang="en-US" altLang="ja-JP" dirty="0" smtClean="0"/>
              <a:t>JS</a:t>
            </a:r>
            <a:r>
              <a:rPr lang="ja-JP" altLang="en-US" dirty="0" smtClean="0"/>
              <a:t>距離を対象間の近さを示す指標として用いる</a:t>
            </a:r>
            <a:endParaRPr lang="en-US" altLang="ja-JP" dirty="0" smtClean="0"/>
          </a:p>
          <a:p>
            <a:pPr lvl="1"/>
            <a:endParaRPr lang="en-US" altLang="ja-JP" dirty="0" smtClean="0"/>
          </a:p>
          <a:p>
            <a:r>
              <a:rPr lang="ja-JP" altLang="en-US" dirty="0" smtClean="0"/>
              <a:t>差の大きいクラスタの比較</a:t>
            </a:r>
            <a:endParaRPr lang="en-US" altLang="ja-JP" dirty="0" smtClean="0"/>
          </a:p>
          <a:p>
            <a:pPr lvl="1"/>
            <a:r>
              <a:rPr lang="ja-JP" altLang="en-US" dirty="0" smtClean="0"/>
              <a:t>コンセプト頻度分布において、言語間で頻度の差が大きいクラスタを分析することで、言語圏による違いを得る</a:t>
            </a:r>
            <a:endParaRPr lang="ja-JP" altLang="en-US" dirty="0"/>
          </a:p>
        </p:txBody>
      </p:sp>
      <p:sp>
        <p:nvSpPr>
          <p:cNvPr id="8" name="テキスト ボックス 7"/>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2</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提案手法</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438896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a:buFont typeface="+mj-lt"/>
              <a:buAutoNum type="arabicPeriod"/>
            </a:pPr>
            <a:r>
              <a:rPr kumimoji="1" lang="ja-JP" altLang="en-US" dirty="0" smtClean="0">
                <a:solidFill>
                  <a:schemeClr val="bg1">
                    <a:lumMod val="75000"/>
                  </a:schemeClr>
                </a:solidFill>
              </a:rPr>
              <a:t>背景</a:t>
            </a:r>
            <a:r>
              <a:rPr lang="ja-JP" altLang="en-US" dirty="0" smtClean="0">
                <a:solidFill>
                  <a:schemeClr val="bg1">
                    <a:lumMod val="75000"/>
                  </a:schemeClr>
                </a:solidFill>
              </a:rPr>
              <a:t>・目的</a:t>
            </a:r>
            <a:endParaRPr lang="en-US" altLang="ja-JP" dirty="0" smtClean="0">
              <a:solidFill>
                <a:schemeClr val="bg1">
                  <a:lumMod val="75000"/>
                </a:schemeClr>
              </a:solidFill>
            </a:endParaRPr>
          </a:p>
          <a:p>
            <a:pPr>
              <a:buFont typeface="+mj-lt"/>
              <a:buAutoNum type="arabicPeriod"/>
            </a:pPr>
            <a:endParaRPr kumimoji="1" lang="en-US" altLang="ja-JP" dirty="0" smtClean="0">
              <a:solidFill>
                <a:schemeClr val="bg1">
                  <a:lumMod val="75000"/>
                </a:schemeClr>
              </a:solidFill>
            </a:endParaRPr>
          </a:p>
          <a:p>
            <a:pPr>
              <a:buFont typeface="+mj-lt"/>
              <a:buAutoNum type="arabicPeriod"/>
            </a:pPr>
            <a:r>
              <a:rPr lang="ja-JP" altLang="en-US" dirty="0" smtClean="0">
                <a:solidFill>
                  <a:schemeClr val="bg1">
                    <a:lumMod val="75000"/>
                  </a:schemeClr>
                </a:solidFill>
              </a:rPr>
              <a:t>提案手法</a:t>
            </a:r>
            <a:endParaRPr lang="en-US" altLang="ja-JP" dirty="0" smtClean="0">
              <a:solidFill>
                <a:schemeClr val="bg1">
                  <a:lumMod val="75000"/>
                </a:schemeClr>
              </a:solidFill>
            </a:endParaRPr>
          </a:p>
          <a:p>
            <a:pPr>
              <a:buFont typeface="+mj-lt"/>
              <a:buAutoNum type="arabicPeriod"/>
            </a:pPr>
            <a:endParaRPr lang="en-US" altLang="ja-JP" dirty="0" smtClean="0"/>
          </a:p>
          <a:p>
            <a:pPr>
              <a:buFont typeface="+mj-lt"/>
              <a:buAutoNum type="arabicPeriod"/>
            </a:pPr>
            <a:r>
              <a:rPr lang="ja-JP" altLang="en-US" dirty="0" smtClean="0"/>
              <a:t>評価実験</a:t>
            </a:r>
            <a:endParaRPr kumimoji="1" lang="en-US" altLang="ja-JP" dirty="0" smtClean="0">
              <a:solidFill>
                <a:schemeClr val="bg1">
                  <a:lumMod val="75000"/>
                </a:schemeClr>
              </a:solidFill>
            </a:endParaRPr>
          </a:p>
          <a:p>
            <a:pPr>
              <a:buFont typeface="+mj-lt"/>
              <a:buAutoNum type="arabicPeriod"/>
            </a:pPr>
            <a:endParaRPr kumimoji="1" lang="en-US" altLang="ja-JP" dirty="0" smtClean="0">
              <a:solidFill>
                <a:schemeClr val="bg1">
                  <a:lumMod val="75000"/>
                </a:schemeClr>
              </a:solidFill>
            </a:endParaRPr>
          </a:p>
          <a:p>
            <a:pPr>
              <a:buFont typeface="+mj-lt"/>
              <a:buAutoNum type="arabicPeriod"/>
            </a:pPr>
            <a:r>
              <a:rPr lang="ja-JP" altLang="en-US" dirty="0" smtClean="0">
                <a:solidFill>
                  <a:schemeClr val="bg1">
                    <a:lumMod val="75000"/>
                  </a:schemeClr>
                </a:solidFill>
              </a:rPr>
              <a:t>結論</a:t>
            </a:r>
            <a:endParaRPr kumimoji="1" lang="en-US" altLang="ja-JP" dirty="0" smtClean="0">
              <a:solidFill>
                <a:schemeClr val="bg1">
                  <a:lumMod val="75000"/>
                </a:schemeClr>
              </a:solidFill>
            </a:endParaRPr>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13</a:t>
            </a:fld>
            <a:endParaRPr kumimoji="1" lang="ja-JP" altLang="en-US"/>
          </a:p>
        </p:txBody>
      </p:sp>
    </p:spTree>
    <p:extLst>
      <p:ext uri="{BB962C8B-B14F-4D97-AF65-F5344CB8AC3E}">
        <p14:creationId xmlns:p14="http://schemas.microsoft.com/office/powerpoint/2010/main" val="1160544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normAutofit/>
          </a:bodyPr>
          <a:lstStyle/>
          <a:p>
            <a:pPr>
              <a:buFont typeface="+mj-lt"/>
              <a:buAutoNum type="arabicPeriod"/>
            </a:pPr>
            <a:endParaRPr lang="en-US" altLang="ja-JP" dirty="0" smtClean="0"/>
          </a:p>
          <a:p>
            <a:pPr>
              <a:buFont typeface="+mj-lt"/>
              <a:buAutoNum type="arabicPeriod"/>
            </a:pPr>
            <a:r>
              <a:rPr lang="ja-JP" altLang="en-US" dirty="0" smtClean="0"/>
              <a:t>全体</a:t>
            </a:r>
            <a:r>
              <a:rPr lang="ja-JP" altLang="en-US" dirty="0"/>
              <a:t>傾向の言語間</a:t>
            </a:r>
            <a:r>
              <a:rPr lang="ja-JP" altLang="en-US" dirty="0" smtClean="0"/>
              <a:t>比較</a:t>
            </a:r>
            <a:endParaRPr lang="en-US" altLang="ja-JP" dirty="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t>ネットワーク図</a:t>
            </a:r>
            <a:r>
              <a:rPr lang="ja-JP" altLang="en-US" dirty="0" smtClean="0"/>
              <a:t>による関係性の可視化</a:t>
            </a:r>
            <a:endParaRPr lang="en-US" altLang="ja-JP" dirty="0"/>
          </a:p>
          <a:p>
            <a:pPr>
              <a:buFont typeface="+mj-lt"/>
              <a:buAutoNum type="arabicPeriod"/>
            </a:pPr>
            <a:endParaRPr lang="en-US" altLang="ja-JP" dirty="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t>同一</a:t>
            </a:r>
            <a:r>
              <a:rPr lang="ja-JP" altLang="en-US" dirty="0" smtClean="0"/>
              <a:t>対象への感じ方の言語間比較</a:t>
            </a:r>
            <a:r>
              <a:rPr lang="en-US" altLang="ja-JP" dirty="0" smtClean="0"/>
              <a:t>  </a:t>
            </a:r>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14</a:t>
            </a:fld>
            <a:endParaRPr kumimoji="1" lang="ja-JP" altLang="en-US"/>
          </a:p>
        </p:txBody>
      </p:sp>
      <p:sp>
        <p:nvSpPr>
          <p:cNvPr id="6" name="タイトル 5"/>
          <p:cNvSpPr>
            <a:spLocks noGrp="1"/>
          </p:cNvSpPr>
          <p:nvPr>
            <p:ph type="title"/>
          </p:nvPr>
        </p:nvSpPr>
        <p:spPr/>
        <p:txBody>
          <a:bodyPr/>
          <a:lstStyle/>
          <a:p>
            <a:r>
              <a:rPr lang="ja-JP" altLang="en-US" dirty="0" smtClean="0"/>
              <a:t>提案手法の評価</a:t>
            </a:r>
            <a:endParaRPr kumimoji="1" lang="ja-JP" altLang="en-US" dirty="0"/>
          </a:p>
        </p:txBody>
      </p:sp>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649" y="1173676"/>
            <a:ext cx="3361286" cy="1307378"/>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649" y="2932030"/>
            <a:ext cx="3363991" cy="1380488"/>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649" y="4763494"/>
            <a:ext cx="3361287" cy="1383167"/>
          </a:xfrm>
          <a:prstGeom prst="rect">
            <a:avLst/>
          </a:prstGeom>
        </p:spPr>
      </p:pic>
    </p:spTree>
    <p:extLst>
      <p:ext uri="{BB962C8B-B14F-4D97-AF65-F5344CB8AC3E}">
        <p14:creationId xmlns:p14="http://schemas.microsoft.com/office/powerpoint/2010/main" val="1273521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normAutofit/>
          </a:bodyPr>
          <a:lstStyle/>
          <a:p>
            <a:pPr>
              <a:buFont typeface="+mj-lt"/>
              <a:buAutoNum type="arabicPeriod"/>
            </a:pPr>
            <a:endParaRPr lang="en-US" altLang="ja-JP" dirty="0" smtClean="0"/>
          </a:p>
          <a:p>
            <a:pPr>
              <a:buFont typeface="+mj-lt"/>
              <a:buAutoNum type="arabicPeriod"/>
            </a:pPr>
            <a:r>
              <a:rPr lang="ja-JP" altLang="en-US" dirty="0" smtClean="0"/>
              <a:t>全体</a:t>
            </a:r>
            <a:r>
              <a:rPr lang="ja-JP" altLang="en-US" dirty="0"/>
              <a:t>傾向の言語間</a:t>
            </a:r>
            <a:r>
              <a:rPr lang="ja-JP" altLang="en-US" dirty="0" smtClean="0"/>
              <a:t>比較</a:t>
            </a:r>
            <a:endParaRPr lang="en-US" altLang="ja-JP" dirty="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solidFill>
                  <a:schemeClr val="bg1">
                    <a:lumMod val="75000"/>
                  </a:schemeClr>
                </a:solidFill>
              </a:rPr>
              <a:t>ネットワーク図</a:t>
            </a:r>
            <a:r>
              <a:rPr lang="ja-JP" altLang="en-US" dirty="0" smtClean="0">
                <a:solidFill>
                  <a:schemeClr val="bg1">
                    <a:lumMod val="75000"/>
                  </a:schemeClr>
                </a:solidFill>
              </a:rPr>
              <a:t>による関係性の可視化</a:t>
            </a:r>
            <a:endParaRPr lang="en-US" altLang="ja-JP" dirty="0">
              <a:solidFill>
                <a:schemeClr val="bg1">
                  <a:lumMod val="75000"/>
                </a:schemeClr>
              </a:solidFill>
            </a:endParaRPr>
          </a:p>
          <a:p>
            <a:pPr>
              <a:buFont typeface="+mj-lt"/>
              <a:buAutoNum type="arabicPeriod"/>
            </a:pPr>
            <a:endParaRPr lang="en-US" altLang="ja-JP" dirty="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solidFill>
                  <a:schemeClr val="bg1">
                    <a:lumMod val="75000"/>
                  </a:schemeClr>
                </a:solidFill>
              </a:rPr>
              <a:t>同一</a:t>
            </a:r>
            <a:r>
              <a:rPr lang="ja-JP" altLang="en-US" dirty="0" smtClean="0">
                <a:solidFill>
                  <a:schemeClr val="bg1">
                    <a:lumMod val="75000"/>
                  </a:schemeClr>
                </a:solidFill>
              </a:rPr>
              <a:t>対象への感じ方の言語間比較</a:t>
            </a:r>
            <a:r>
              <a:rPr lang="en-US" altLang="ja-JP" dirty="0" smtClean="0">
                <a:solidFill>
                  <a:schemeClr val="bg1">
                    <a:lumMod val="75000"/>
                  </a:schemeClr>
                </a:solidFill>
              </a:rPr>
              <a:t>  </a:t>
            </a:r>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15</a:t>
            </a:fld>
            <a:endParaRPr kumimoji="1" lang="ja-JP" altLang="en-US"/>
          </a:p>
        </p:txBody>
      </p:sp>
      <p:sp>
        <p:nvSpPr>
          <p:cNvPr id="6" name="タイトル 5"/>
          <p:cNvSpPr>
            <a:spLocks noGrp="1"/>
          </p:cNvSpPr>
          <p:nvPr>
            <p:ph type="title"/>
          </p:nvPr>
        </p:nvSpPr>
        <p:spPr/>
        <p:txBody>
          <a:bodyPr/>
          <a:lstStyle/>
          <a:p>
            <a:r>
              <a:rPr lang="ja-JP" altLang="en-US" dirty="0" smtClean="0"/>
              <a:t>提案手法の評価</a:t>
            </a:r>
            <a:endParaRPr kumimoji="1" lang="ja-JP" altLang="en-US" dirty="0"/>
          </a:p>
        </p:txBody>
      </p:sp>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649" y="1173676"/>
            <a:ext cx="3361286" cy="1307378"/>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649" y="2932030"/>
            <a:ext cx="3363991" cy="1380488"/>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649" y="4763494"/>
            <a:ext cx="3361287" cy="1383167"/>
          </a:xfrm>
          <a:prstGeom prst="rect">
            <a:avLst/>
          </a:prstGeom>
        </p:spPr>
      </p:pic>
      <p:sp>
        <p:nvSpPr>
          <p:cNvPr id="11" name="正方形/長方形 10"/>
          <p:cNvSpPr/>
          <p:nvPr/>
        </p:nvSpPr>
        <p:spPr>
          <a:xfrm>
            <a:off x="5479026" y="2481054"/>
            <a:ext cx="3595029" cy="3795761"/>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29175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normAutofit/>
          </a:bodyPr>
          <a:lstStyle/>
          <a:p>
            <a:r>
              <a:rPr lang="ja-JP" altLang="en-US" dirty="0" smtClean="0"/>
              <a:t>全ての英語・日本語ツイートを対象に三つの分析を行う</a:t>
            </a:r>
            <a:endParaRPr lang="en-US" altLang="ja-JP" dirty="0" smtClean="0"/>
          </a:p>
          <a:p>
            <a:pPr lvl="1">
              <a:spcBef>
                <a:spcPts val="1000"/>
              </a:spcBef>
            </a:pPr>
            <a:r>
              <a:rPr lang="ja-JP" altLang="en-US" b="1" dirty="0" smtClean="0"/>
              <a:t>極性</a:t>
            </a:r>
            <a:r>
              <a:rPr lang="ja-JP" altLang="en-US" b="1" dirty="0" smtClean="0"/>
              <a:t>分析</a:t>
            </a:r>
            <a:endParaRPr lang="en-US" altLang="ja-JP" b="1" dirty="0" smtClean="0"/>
          </a:p>
          <a:p>
            <a:pPr lvl="2">
              <a:buFontTx/>
              <a:buChar char="-"/>
            </a:pPr>
            <a:r>
              <a:rPr lang="en-US" altLang="ja-JP" dirty="0" smtClean="0"/>
              <a:t>Positive / Negative</a:t>
            </a:r>
            <a:r>
              <a:rPr lang="ja-JP" altLang="en-US" dirty="0" smtClean="0"/>
              <a:t>な形容詞をどの程度用いているか</a:t>
            </a:r>
            <a:endParaRPr lang="en-US" altLang="ja-JP" dirty="0" smtClean="0"/>
          </a:p>
          <a:p>
            <a:pPr lvl="2">
              <a:buFontTx/>
              <a:buChar char="-"/>
            </a:pPr>
            <a:r>
              <a:rPr lang="ja-JP" altLang="en-US" dirty="0" smtClean="0"/>
              <a:t>単語感情極性対応表</a:t>
            </a:r>
            <a:r>
              <a:rPr lang="en-US" altLang="ja-JP" dirty="0" smtClean="0"/>
              <a:t>[</a:t>
            </a:r>
            <a:r>
              <a:rPr lang="ja-JP" altLang="en-US" dirty="0" smtClean="0"/>
              <a:t>高村ら</a:t>
            </a:r>
            <a:r>
              <a:rPr lang="en-US" altLang="ja-JP" dirty="0" smtClean="0"/>
              <a:t>, 2006</a:t>
            </a:r>
            <a:r>
              <a:rPr lang="en-US" altLang="ja-JP" dirty="0" smtClean="0"/>
              <a:t>]</a:t>
            </a:r>
            <a:r>
              <a:rPr lang="ja-JP" altLang="en-US" dirty="0" smtClean="0"/>
              <a:t>を利用</a:t>
            </a:r>
            <a:endParaRPr lang="en-US" altLang="ja-JP" dirty="0" smtClean="0"/>
          </a:p>
          <a:p>
            <a:pPr lvl="1">
              <a:spcBef>
                <a:spcPts val="1000"/>
              </a:spcBef>
            </a:pPr>
            <a:r>
              <a:rPr lang="ja-JP" altLang="en-US" b="1" dirty="0" smtClean="0"/>
              <a:t>形容詞の種類による</a:t>
            </a:r>
            <a:r>
              <a:rPr lang="ja-JP" altLang="en-US" b="1" dirty="0" smtClean="0"/>
              <a:t>分析</a:t>
            </a:r>
            <a:endParaRPr lang="en-US" altLang="ja-JP" b="1" dirty="0" smtClean="0"/>
          </a:p>
          <a:p>
            <a:pPr lvl="2">
              <a:buFontTx/>
              <a:buChar char="-"/>
            </a:pPr>
            <a:r>
              <a:rPr lang="ja-JP" altLang="en-US" dirty="0" smtClean="0"/>
              <a:t>どのような種類の形容詞を多く用いているか</a:t>
            </a:r>
            <a:endParaRPr lang="en-US" altLang="ja-JP" dirty="0"/>
          </a:p>
          <a:p>
            <a:pPr lvl="2">
              <a:buFontTx/>
              <a:buChar char="-"/>
            </a:pPr>
            <a:r>
              <a:rPr lang="ja-JP" altLang="en-US" dirty="0" smtClean="0"/>
              <a:t>おい</a:t>
            </a:r>
            <a:r>
              <a:rPr lang="ja-JP" altLang="en-US" dirty="0" smtClean="0"/>
              <a:t>しさ表現の分類</a:t>
            </a:r>
            <a:r>
              <a:rPr lang="en-US" altLang="ja-JP" dirty="0" smtClean="0"/>
              <a:t>[</a:t>
            </a:r>
            <a:r>
              <a:rPr lang="ja-JP" altLang="en-US" dirty="0" smtClean="0"/>
              <a:t>松尾</a:t>
            </a:r>
            <a:r>
              <a:rPr lang="en-US" altLang="ja-JP" dirty="0" smtClean="0"/>
              <a:t>, 2014]</a:t>
            </a:r>
            <a:r>
              <a:rPr lang="ja-JP" altLang="en-US" dirty="0" smtClean="0"/>
              <a:t>を参照</a:t>
            </a:r>
            <a:endParaRPr lang="en-US" altLang="ja-JP" dirty="0" smtClean="0"/>
          </a:p>
          <a:p>
            <a:pPr lvl="1">
              <a:spcBef>
                <a:spcPts val="1000"/>
              </a:spcBef>
            </a:pPr>
            <a:r>
              <a:rPr lang="ja-JP" altLang="en-US" b="1" dirty="0" smtClean="0"/>
              <a:t>コンセプト頻度分布による</a:t>
            </a:r>
            <a:r>
              <a:rPr lang="ja-JP" altLang="en-US" b="1" dirty="0" smtClean="0"/>
              <a:t>分析</a:t>
            </a:r>
            <a:endParaRPr lang="en-US" altLang="ja-JP" b="1" dirty="0" smtClean="0"/>
          </a:p>
          <a:p>
            <a:pPr lvl="2">
              <a:buFontTx/>
              <a:buChar char="-"/>
            </a:pPr>
            <a:r>
              <a:rPr lang="ja-JP" altLang="en-US" dirty="0" smtClean="0"/>
              <a:t>コンセプトの出現頻度にどのような差があるか</a:t>
            </a:r>
            <a:endParaRPr lang="en-US" altLang="ja-JP" dirty="0"/>
          </a:p>
          <a:p>
            <a:pPr lvl="1">
              <a:buFontTx/>
              <a:buChar char="-"/>
            </a:pPr>
            <a:endParaRPr lang="en-US" altLang="ja-JP" dirty="0"/>
          </a:p>
          <a:p>
            <a:r>
              <a:rPr lang="ja-JP" altLang="en-US" dirty="0"/>
              <a:t>英語・日本語全体の傾向を正しく検出できているか？</a:t>
            </a:r>
            <a:endParaRPr lang="en-US" altLang="ja-JP" dirty="0"/>
          </a:p>
          <a:p>
            <a:pPr lvl="1"/>
            <a:r>
              <a:rPr lang="ja-JP" altLang="en-US" dirty="0"/>
              <a:t>ソーシャルメディアの用法の差</a:t>
            </a:r>
            <a:endParaRPr lang="en-US" altLang="ja-JP" dirty="0"/>
          </a:p>
          <a:p>
            <a:pPr lvl="1"/>
            <a:r>
              <a:rPr lang="ja-JP" altLang="en-US" dirty="0"/>
              <a:t>料理全体に対する考え方の</a:t>
            </a:r>
            <a:r>
              <a:rPr lang="ja-JP" altLang="en-US" dirty="0" smtClean="0"/>
              <a:t>差</a:t>
            </a:r>
            <a:endParaRPr lang="en-US" altLang="ja-JP" dirty="0"/>
          </a:p>
          <a:p>
            <a:pPr lvl="1"/>
            <a:endParaRPr lang="en-US" altLang="ja-JP" dirty="0" smtClean="0"/>
          </a:p>
          <a:p>
            <a:r>
              <a:rPr lang="ja-JP" altLang="en-US" dirty="0" smtClean="0"/>
              <a:t>描写</a:t>
            </a:r>
            <a:r>
              <a:rPr lang="ja-JP" altLang="en-US" dirty="0"/>
              <a:t>表現を用いて、文化比較を行うことの妥当性を検証</a:t>
            </a:r>
            <a:r>
              <a:rPr lang="ja-JP" altLang="en-US" dirty="0" smtClean="0"/>
              <a:t>する</a:t>
            </a:r>
            <a:endParaRPr lang="en-US" altLang="ja-JP" dirty="0" smtClean="0"/>
          </a:p>
          <a:p>
            <a:pPr lvl="1"/>
            <a:endParaRPr lang="en-US" altLang="ja-JP" dirty="0" smtClean="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16</a:t>
            </a:fld>
            <a:endParaRPr kumimoji="1" lang="ja-JP" altLang="en-US"/>
          </a:p>
        </p:txBody>
      </p:sp>
      <p:sp>
        <p:nvSpPr>
          <p:cNvPr id="6" name="タイトル 5"/>
          <p:cNvSpPr>
            <a:spLocks noGrp="1"/>
          </p:cNvSpPr>
          <p:nvPr>
            <p:ph type="title"/>
          </p:nvPr>
        </p:nvSpPr>
        <p:spPr/>
        <p:txBody>
          <a:bodyPr/>
          <a:lstStyle/>
          <a:p>
            <a:r>
              <a:rPr lang="en-US" altLang="ja-JP" dirty="0" smtClean="0"/>
              <a:t>1. </a:t>
            </a:r>
            <a:r>
              <a:rPr lang="ja-JP" altLang="en-US" dirty="0" smtClean="0"/>
              <a:t>全体傾向の言語間比較</a:t>
            </a:r>
            <a:endParaRPr kumimoji="1" lang="ja-JP" altLang="en-US" dirty="0"/>
          </a:p>
        </p:txBody>
      </p:sp>
      <p:sp>
        <p:nvSpPr>
          <p:cNvPr id="8" name="テキスト ボックス 7"/>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017240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4506515" cy="5126085"/>
          </a:xfrm>
        </p:spPr>
        <p:txBody>
          <a:bodyPr>
            <a:normAutofit/>
          </a:bodyPr>
          <a:lstStyle/>
          <a:p>
            <a:r>
              <a:rPr kumimoji="1" lang="ja-JP" altLang="en-US" dirty="0" smtClean="0"/>
              <a:t>極性分析</a:t>
            </a:r>
            <a:endParaRPr kumimoji="1" lang="en-US" altLang="ja-JP" dirty="0" smtClean="0"/>
          </a:p>
          <a:p>
            <a:endParaRPr lang="en-US" altLang="ja-JP" sz="2000" dirty="0"/>
          </a:p>
          <a:p>
            <a:endParaRPr kumimoji="1" lang="en-US" altLang="ja-JP" sz="2000" dirty="0" smtClean="0"/>
          </a:p>
          <a:p>
            <a:endParaRPr lang="en-US" altLang="ja-JP" sz="2000" dirty="0"/>
          </a:p>
        </p:txBody>
      </p:sp>
      <p:sp>
        <p:nvSpPr>
          <p:cNvPr id="4" name="日付プレースホルダー 3"/>
          <p:cNvSpPr>
            <a:spLocks noGrp="1"/>
          </p:cNvSpPr>
          <p:nvPr>
            <p:ph type="dt" sz="half" idx="10"/>
          </p:nvPr>
        </p:nvSpPr>
        <p:spPr/>
        <p:txBody>
          <a:bodyPr/>
          <a:lstStyle/>
          <a:p>
            <a:r>
              <a:rPr kumimoji="1" lang="en-US" altLang="ja-JP" dirty="0" smtClean="0"/>
              <a:t>2018/2/6</a:t>
            </a:r>
            <a:endParaRPr kumimoji="1" lang="ja-JP" altLang="en-US" dirty="0"/>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17</a:t>
            </a:fld>
            <a:endParaRPr kumimoji="1" lang="ja-JP" altLang="en-US"/>
          </a:p>
        </p:txBody>
      </p:sp>
      <p:pic>
        <p:nvPicPr>
          <p:cNvPr id="6" name="コンテンツ プレースホルダー 4"/>
          <p:cNvPicPr>
            <a:picLocks noChangeAspect="1"/>
          </p:cNvPicPr>
          <p:nvPr/>
        </p:nvPicPr>
        <p:blipFill rotWithShape="1">
          <a:blip r:embed="rId2">
            <a:extLst>
              <a:ext uri="{28A0092B-C50C-407E-A947-70E740481C1C}">
                <a14:useLocalDpi xmlns:a14="http://schemas.microsoft.com/office/drawing/2010/main" val="0"/>
              </a:ext>
            </a:extLst>
          </a:blip>
          <a:srcRect l="16175" t="29250" r="16196" b="6638"/>
          <a:stretch/>
        </p:blipFill>
        <p:spPr>
          <a:xfrm>
            <a:off x="768615" y="1600698"/>
            <a:ext cx="2999435" cy="1467966"/>
          </a:xfrm>
          <a:prstGeom prst="rect">
            <a:avLst/>
          </a:prstGeom>
          <a:ln>
            <a:noFill/>
          </a:ln>
        </p:spPr>
      </p:pic>
      <p:sp>
        <p:nvSpPr>
          <p:cNvPr id="12" name="タイトル 11"/>
          <p:cNvSpPr>
            <a:spLocks noGrp="1"/>
          </p:cNvSpPr>
          <p:nvPr>
            <p:ph type="title"/>
          </p:nvPr>
        </p:nvSpPr>
        <p:spPr/>
        <p:txBody>
          <a:bodyPr/>
          <a:lstStyle/>
          <a:p>
            <a:r>
              <a:rPr kumimoji="1" lang="en-US" altLang="ja-JP" dirty="0" smtClean="0"/>
              <a:t>1. </a:t>
            </a:r>
            <a:r>
              <a:rPr kumimoji="1" lang="ja-JP" altLang="en-US" dirty="0" smtClean="0"/>
              <a:t>全体傾向の言語間比較</a:t>
            </a:r>
            <a:endParaRPr kumimoji="1" lang="ja-JP" altLang="en-US" dirty="0"/>
          </a:p>
        </p:txBody>
      </p:sp>
      <p:sp>
        <p:nvSpPr>
          <p:cNvPr id="13" name="コンテンツ プレースホルダー 2"/>
          <p:cNvSpPr txBox="1">
            <a:spLocks/>
          </p:cNvSpPr>
          <p:nvPr/>
        </p:nvSpPr>
        <p:spPr>
          <a:xfrm>
            <a:off x="4507830" y="1050877"/>
            <a:ext cx="4506515" cy="5126085"/>
          </a:xfrm>
          <a:prstGeom prst="rect">
            <a:avLst/>
          </a:prstGeom>
        </p:spPr>
        <p:txBody>
          <a:bodyPr vert="horz" lIns="91440" tIns="45720" rIns="91440" bIns="45720" rtlCol="0">
            <a:normAutofit/>
          </a:bodyPr>
          <a:lstStyle>
            <a:lvl1pPr marL="457200" indent="-457200" algn="l" defTabSz="914400" rtl="0" eaLnBrk="1" latinLnBrk="0" hangingPunct="1">
              <a:lnSpc>
                <a:spcPct val="100000"/>
              </a:lnSpc>
              <a:spcBef>
                <a:spcPts val="1000"/>
              </a:spcBef>
              <a:buClr>
                <a:schemeClr val="accent5"/>
              </a:buClr>
              <a:buSzPct val="100000"/>
              <a:buFont typeface="Wingdings" charset="2"/>
              <a:buChar char="u"/>
              <a:defRPr kumimoji="1" sz="2200" kern="1200">
                <a:solidFill>
                  <a:schemeClr val="tx1"/>
                </a:solidFill>
                <a:latin typeface="Meiryo" charset="-128"/>
                <a:ea typeface="Meiryo" charset="-128"/>
                <a:cs typeface="Meiryo" charset="-128"/>
              </a:defRPr>
            </a:lvl1pPr>
            <a:lvl2pPr marL="800100" indent="-342900" algn="l" defTabSz="914400" rtl="0" eaLnBrk="1" latinLnBrk="0" hangingPunct="1">
              <a:lnSpc>
                <a:spcPct val="90000"/>
              </a:lnSpc>
              <a:spcBef>
                <a:spcPts val="500"/>
              </a:spcBef>
              <a:buClr>
                <a:schemeClr val="bg1">
                  <a:lumMod val="50000"/>
                </a:schemeClr>
              </a:buClr>
              <a:buSzPct val="100000"/>
              <a:buFont typeface="Arial" charset="0"/>
              <a:buChar char="•"/>
              <a:defRPr kumimoji="1" sz="2000" kern="1200">
                <a:solidFill>
                  <a:schemeClr val="tx1"/>
                </a:solidFill>
                <a:latin typeface="Meiryo" charset="-128"/>
                <a:ea typeface="Meiryo" charset="-128"/>
                <a:cs typeface="Meiryo"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形容詞の種類による分析</a:t>
            </a:r>
            <a:endParaRPr lang="en-US" altLang="ja-JP" dirty="0" smtClean="0"/>
          </a:p>
          <a:p>
            <a:endParaRPr lang="en-US" altLang="ja-JP" sz="2000" dirty="0" smtClean="0"/>
          </a:p>
          <a:p>
            <a:endParaRPr lang="en-US" altLang="ja-JP" sz="2000" dirty="0" smtClean="0"/>
          </a:p>
          <a:p>
            <a:endParaRPr lang="en-US" altLang="ja-JP" sz="2000" dirty="0"/>
          </a:p>
        </p:txBody>
      </p:sp>
      <p:pic>
        <p:nvPicPr>
          <p:cNvPr id="15" name="図 14"/>
          <p:cNvPicPr>
            <a:picLocks noChangeAspect="1"/>
          </p:cNvPicPr>
          <p:nvPr/>
        </p:nvPicPr>
        <p:blipFill rotWithShape="1">
          <a:blip r:embed="rId3">
            <a:extLst>
              <a:ext uri="{28A0092B-C50C-407E-A947-70E740481C1C}">
                <a14:useLocalDpi xmlns:a14="http://schemas.microsoft.com/office/drawing/2010/main" val="0"/>
              </a:ext>
            </a:extLst>
          </a:blip>
          <a:srcRect l="3384" t="6953" r="2486"/>
          <a:stretch/>
        </p:blipFill>
        <p:spPr>
          <a:xfrm>
            <a:off x="4717067" y="1465832"/>
            <a:ext cx="4360286" cy="4950439"/>
          </a:xfrm>
          <a:prstGeom prst="rect">
            <a:avLst/>
          </a:prstGeom>
        </p:spPr>
      </p:pic>
      <p:sp>
        <p:nvSpPr>
          <p:cNvPr id="16" name="円/楕円 15"/>
          <p:cNvSpPr/>
          <p:nvPr/>
        </p:nvSpPr>
        <p:spPr>
          <a:xfrm>
            <a:off x="7796828" y="3268605"/>
            <a:ext cx="572260" cy="334383"/>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7" name="円/楕円 16"/>
          <p:cNvSpPr/>
          <p:nvPr/>
        </p:nvSpPr>
        <p:spPr>
          <a:xfrm>
            <a:off x="8353590" y="5532895"/>
            <a:ext cx="572260" cy="525903"/>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1" name="テキスト ボックス 20"/>
          <p:cNvSpPr txBox="1"/>
          <p:nvPr/>
        </p:nvSpPr>
        <p:spPr>
          <a:xfrm>
            <a:off x="172233" y="4408921"/>
            <a:ext cx="4544834" cy="1887696"/>
          </a:xfrm>
          <a:prstGeom prst="rect">
            <a:avLst/>
          </a:prstGeom>
          <a:noFill/>
          <a:ln>
            <a:solidFill>
              <a:schemeClr val="accent1"/>
            </a:solidFill>
          </a:ln>
        </p:spPr>
        <p:txBody>
          <a:bodyPr wrap="none" rtlCol="0">
            <a:spAutoFit/>
          </a:bodyPr>
          <a:lstStyle/>
          <a:p>
            <a:pPr>
              <a:spcBef>
                <a:spcPts val="1000"/>
              </a:spcBef>
            </a:pPr>
            <a:r>
              <a:rPr lang="ja-JP" altLang="en-US" sz="2000" u="sng" dirty="0" smtClean="0">
                <a:solidFill>
                  <a:schemeClr val="accent1">
                    <a:lumMod val="75000"/>
                  </a:schemeClr>
                </a:solidFill>
                <a:latin typeface="Meiryo" charset="-128"/>
                <a:ea typeface="Meiryo" charset="-128"/>
                <a:cs typeface="Meiryo" charset="-128"/>
              </a:rPr>
              <a:t>ソーシャルメディアの用法の差</a:t>
            </a:r>
            <a:endParaRPr lang="en-US" altLang="ja-JP" sz="2000" dirty="0" smtClean="0">
              <a:latin typeface="Meiryo" charset="-128"/>
              <a:ea typeface="Meiryo" charset="-128"/>
              <a:cs typeface="Meiryo" charset="-128"/>
            </a:endParaRPr>
          </a:p>
          <a:p>
            <a:pPr>
              <a:spcBef>
                <a:spcPts val="1000"/>
              </a:spcBef>
            </a:pPr>
            <a:r>
              <a:rPr lang="ja-JP" altLang="en-US" sz="2000" dirty="0" smtClean="0">
                <a:latin typeface="Meiryo" charset="-128"/>
                <a:ea typeface="Meiryo" charset="-128"/>
                <a:cs typeface="Meiryo" charset="-128"/>
              </a:rPr>
              <a:t>英語</a:t>
            </a:r>
            <a:r>
              <a:rPr lang="ja-JP" altLang="en-US" sz="2000" dirty="0">
                <a:latin typeface="Meiryo" charset="-128"/>
                <a:ea typeface="Meiryo" charset="-128"/>
                <a:cs typeface="Meiryo" charset="-128"/>
              </a:rPr>
              <a:t>：</a:t>
            </a:r>
            <a:endParaRPr lang="en-US" altLang="ja-JP" sz="2000" dirty="0">
              <a:latin typeface="Meiryo" charset="-128"/>
              <a:ea typeface="Meiryo" charset="-128"/>
              <a:cs typeface="Meiryo" charset="-128"/>
            </a:endParaRPr>
          </a:p>
          <a:p>
            <a:r>
              <a:rPr lang="ja-JP" altLang="en-US" sz="2000" dirty="0">
                <a:latin typeface="Meiryo" charset="-128"/>
                <a:ea typeface="Meiryo" charset="-128"/>
                <a:cs typeface="Meiryo" charset="-128"/>
              </a:rPr>
              <a:t>ポジティブな形容詞で</a:t>
            </a:r>
            <a:r>
              <a:rPr lang="ja-JP" altLang="en-US" sz="2000" dirty="0" smtClean="0">
                <a:latin typeface="Meiryo" charset="-128"/>
                <a:ea typeface="Meiryo" charset="-128"/>
                <a:cs typeface="Meiryo" charset="-128"/>
              </a:rPr>
              <a:t>料理を</a:t>
            </a:r>
            <a:r>
              <a:rPr lang="ja-JP" altLang="en-US" sz="2000" dirty="0">
                <a:latin typeface="Meiryo" charset="-128"/>
                <a:ea typeface="Meiryo" charset="-128"/>
                <a:cs typeface="Meiryo" charset="-128"/>
              </a:rPr>
              <a:t>説明</a:t>
            </a:r>
            <a:r>
              <a:rPr lang="ja-JP" altLang="en-US" sz="2000" dirty="0" smtClean="0">
                <a:latin typeface="Meiryo" charset="-128"/>
                <a:ea typeface="Meiryo" charset="-128"/>
                <a:cs typeface="Meiryo" charset="-128"/>
              </a:rPr>
              <a:t>する</a:t>
            </a:r>
            <a:endParaRPr lang="en-US" altLang="ja-JP" sz="2000" dirty="0">
              <a:latin typeface="Meiryo" charset="-128"/>
              <a:ea typeface="Meiryo" charset="-128"/>
              <a:cs typeface="Meiryo" charset="-128"/>
            </a:endParaRPr>
          </a:p>
          <a:p>
            <a:pPr>
              <a:spcBef>
                <a:spcPts val="1000"/>
              </a:spcBef>
            </a:pPr>
            <a:r>
              <a:rPr lang="ja-JP" altLang="en-US" sz="2000" dirty="0">
                <a:latin typeface="Meiryo" charset="-128"/>
                <a:ea typeface="Meiryo" charset="-128"/>
                <a:cs typeface="Meiryo" charset="-128"/>
              </a:rPr>
              <a:t>日本語：</a:t>
            </a:r>
            <a:endParaRPr lang="en-US" altLang="ja-JP" sz="2000" dirty="0">
              <a:latin typeface="Meiryo" charset="-128"/>
              <a:ea typeface="Meiryo" charset="-128"/>
              <a:cs typeface="Meiryo" charset="-128"/>
            </a:endParaRPr>
          </a:p>
          <a:p>
            <a:r>
              <a:rPr lang="ja-JP" altLang="en-US" sz="2000" dirty="0" smtClean="0">
                <a:latin typeface="Meiryo" charset="-128"/>
                <a:ea typeface="Meiryo" charset="-128"/>
                <a:cs typeface="Meiryo" charset="-128"/>
              </a:rPr>
              <a:t>自身の意見や</a:t>
            </a:r>
            <a:r>
              <a:rPr lang="ja-JP" altLang="en-US" sz="2000" dirty="0">
                <a:latin typeface="Meiryo" charset="-128"/>
                <a:ea typeface="Meiryo" charset="-128"/>
                <a:cs typeface="Meiryo" charset="-128"/>
              </a:rPr>
              <a:t>不満を</a:t>
            </a:r>
            <a:r>
              <a:rPr lang="ja-JP" altLang="en-US" sz="2000" dirty="0" smtClean="0">
                <a:latin typeface="Meiryo" charset="-128"/>
                <a:ea typeface="Meiryo" charset="-128"/>
                <a:cs typeface="Meiryo" charset="-128"/>
              </a:rPr>
              <a:t>ぶつける</a:t>
            </a:r>
            <a:endParaRPr lang="ja-JP" altLang="en-US" sz="2000" dirty="0">
              <a:latin typeface="Meiryo" charset="-128"/>
              <a:ea typeface="Meiryo" charset="-128"/>
              <a:cs typeface="Meiryo" charset="-128"/>
            </a:endParaRPr>
          </a:p>
        </p:txBody>
      </p:sp>
      <p:sp>
        <p:nvSpPr>
          <p:cNvPr id="14" name="テキスト ボックス 13"/>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815768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9"/>
            <a:ext cx="8884693" cy="840690"/>
          </a:xfrm>
        </p:spPr>
        <p:txBody>
          <a:bodyPr>
            <a:normAutofit/>
          </a:bodyPr>
          <a:lstStyle/>
          <a:p>
            <a:r>
              <a:rPr lang="ja-JP" altLang="en-US" dirty="0" smtClean="0"/>
              <a:t>コンセプト頻度分布による分析</a:t>
            </a:r>
            <a:endParaRPr lang="en-US" altLang="ja-JP" dirty="0" smtClean="0"/>
          </a:p>
          <a:p>
            <a:pPr lvl="1"/>
            <a:r>
              <a:rPr lang="ja-JP" altLang="en-US" sz="1800" dirty="0" smtClean="0"/>
              <a:t>差の大きいコンセプトクラスタの内容を比較</a:t>
            </a:r>
            <a:r>
              <a:rPr lang="en-US" altLang="ja-JP" sz="1800" dirty="0"/>
              <a:t>	</a:t>
            </a:r>
            <a:r>
              <a:rPr kumimoji="1" lang="en-US" altLang="ja-JP" sz="1800" dirty="0"/>
              <a:t>	</a:t>
            </a:r>
            <a:endParaRPr kumimoji="1" lang="en-US" altLang="ja-JP" sz="1800" dirty="0" smtClean="0"/>
          </a:p>
        </p:txBody>
      </p:sp>
      <p:sp>
        <p:nvSpPr>
          <p:cNvPr id="6" name="日付プレースホルダー 5"/>
          <p:cNvSpPr>
            <a:spLocks noGrp="1"/>
          </p:cNvSpPr>
          <p:nvPr>
            <p:ph type="dt" sz="half" idx="10"/>
          </p:nvPr>
        </p:nvSpPr>
        <p:spPr/>
        <p:txBody>
          <a:bodyPr/>
          <a:lstStyle/>
          <a:p>
            <a:r>
              <a:rPr kumimoji="1" lang="en-US" altLang="ja-JP" smtClean="0"/>
              <a:t>2018/2/6</a:t>
            </a:r>
            <a:endParaRPr kumimoji="1" lang="ja-JP" altLang="en-US"/>
          </a:p>
        </p:txBody>
      </p:sp>
      <p:sp>
        <p:nvSpPr>
          <p:cNvPr id="7" name="スライド番号プレースホルダー 6"/>
          <p:cNvSpPr>
            <a:spLocks noGrp="1"/>
          </p:cNvSpPr>
          <p:nvPr>
            <p:ph type="sldNum" sz="quarter" idx="12"/>
          </p:nvPr>
        </p:nvSpPr>
        <p:spPr/>
        <p:txBody>
          <a:bodyPr/>
          <a:lstStyle/>
          <a:p>
            <a:fld id="{DAFA858E-4867-2F41-8E65-17EE4AD74606}" type="slidenum">
              <a:rPr kumimoji="1" lang="ja-JP" altLang="en-US" smtClean="0"/>
              <a:t>18</a:t>
            </a:fld>
            <a:endParaRPr kumimoji="1" lang="ja-JP" altLang="en-US"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52" y="2427131"/>
            <a:ext cx="6425489" cy="3697795"/>
          </a:xfrm>
          <a:prstGeom prst="rect">
            <a:avLst/>
          </a:prstGeom>
        </p:spPr>
      </p:pic>
      <p:sp>
        <p:nvSpPr>
          <p:cNvPr id="26" name="テキスト ボックス 25"/>
          <p:cNvSpPr txBox="1"/>
          <p:nvPr/>
        </p:nvSpPr>
        <p:spPr>
          <a:xfrm>
            <a:off x="6911198" y="3467524"/>
            <a:ext cx="1800493" cy="369332"/>
          </a:xfrm>
          <a:prstGeom prst="rect">
            <a:avLst/>
          </a:prstGeom>
          <a:noFill/>
        </p:spPr>
        <p:txBody>
          <a:bodyPr wrap="none" rtlCol="0">
            <a:spAutoFit/>
          </a:bodyPr>
          <a:lstStyle/>
          <a:p>
            <a:pPr algn="r"/>
            <a:r>
              <a:rPr kumimoji="1" lang="ja-JP" altLang="en-US" dirty="0" smtClean="0">
                <a:latin typeface="Meiryo" charset="-128"/>
                <a:ea typeface="Meiryo" charset="-128"/>
                <a:cs typeface="Meiryo" charset="-128"/>
              </a:rPr>
              <a:t>英語で多く共起</a:t>
            </a:r>
            <a:endParaRPr kumimoji="1" lang="ja-JP" altLang="en-US" dirty="0">
              <a:latin typeface="Meiryo" charset="-128"/>
              <a:ea typeface="Meiryo" charset="-128"/>
              <a:cs typeface="Meiryo" charset="-128"/>
            </a:endParaRPr>
          </a:p>
        </p:txBody>
      </p:sp>
      <p:sp>
        <p:nvSpPr>
          <p:cNvPr id="27" name="テキスト ボックス 26"/>
          <p:cNvSpPr txBox="1"/>
          <p:nvPr/>
        </p:nvSpPr>
        <p:spPr>
          <a:xfrm>
            <a:off x="6795781" y="4467311"/>
            <a:ext cx="2031325" cy="369332"/>
          </a:xfrm>
          <a:prstGeom prst="rect">
            <a:avLst/>
          </a:prstGeom>
          <a:noFill/>
        </p:spPr>
        <p:txBody>
          <a:bodyPr wrap="none" rtlCol="0">
            <a:spAutoFit/>
          </a:bodyPr>
          <a:lstStyle/>
          <a:p>
            <a:pPr algn="r"/>
            <a:r>
              <a:rPr lang="ja-JP" altLang="en-US" smtClean="0">
                <a:latin typeface="Meiryo" charset="-128"/>
                <a:ea typeface="Meiryo" charset="-128"/>
                <a:cs typeface="Meiryo" charset="-128"/>
              </a:rPr>
              <a:t>日本語</a:t>
            </a:r>
            <a:r>
              <a:rPr kumimoji="1" lang="ja-JP" altLang="en-US" smtClean="0">
                <a:latin typeface="Meiryo" charset="-128"/>
                <a:ea typeface="Meiryo" charset="-128"/>
                <a:cs typeface="Meiryo" charset="-128"/>
              </a:rPr>
              <a:t>で多く共起</a:t>
            </a:r>
            <a:endParaRPr kumimoji="1" lang="ja-JP" altLang="en-US">
              <a:latin typeface="Meiryo" charset="-128"/>
              <a:ea typeface="Meiryo" charset="-128"/>
              <a:cs typeface="Meiryo" charset="-128"/>
            </a:endParaRPr>
          </a:p>
        </p:txBody>
      </p:sp>
      <p:sp>
        <p:nvSpPr>
          <p:cNvPr id="30" name="タイトル 29"/>
          <p:cNvSpPr>
            <a:spLocks noGrp="1"/>
          </p:cNvSpPr>
          <p:nvPr>
            <p:ph type="title"/>
          </p:nvPr>
        </p:nvSpPr>
        <p:spPr/>
        <p:txBody>
          <a:bodyPr/>
          <a:lstStyle/>
          <a:p>
            <a:r>
              <a:rPr kumimoji="1" lang="en-US" altLang="ja-JP" dirty="0" smtClean="0"/>
              <a:t>1. </a:t>
            </a:r>
            <a:r>
              <a:rPr kumimoji="1" lang="ja-JP" altLang="en-US" dirty="0" smtClean="0"/>
              <a:t>全体傾向の言語間比較</a:t>
            </a:r>
            <a:endParaRPr kumimoji="1" lang="ja-JP" altLang="en-US" dirty="0"/>
          </a:p>
        </p:txBody>
      </p:sp>
      <p:cxnSp>
        <p:nvCxnSpPr>
          <p:cNvPr id="31" name="直線矢印コネクタ 30"/>
          <p:cNvCxnSpPr>
            <a:cxnSpLocks/>
          </p:cNvCxnSpPr>
          <p:nvPr/>
        </p:nvCxnSpPr>
        <p:spPr>
          <a:xfrm>
            <a:off x="6688662" y="3100859"/>
            <a:ext cx="0" cy="1080000"/>
          </a:xfrm>
          <a:prstGeom prst="straightConnector1">
            <a:avLst/>
          </a:prstGeom>
          <a:ln w="50800">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p:cNvCxnSpPr>
          <p:nvPr/>
        </p:nvCxnSpPr>
        <p:spPr>
          <a:xfrm flipH="1" flipV="1">
            <a:off x="6688662" y="4164357"/>
            <a:ext cx="0" cy="1080000"/>
          </a:xfrm>
          <a:prstGeom prst="straightConnector1">
            <a:avLst/>
          </a:prstGeom>
          <a:ln w="50800">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
        <p:nvSpPr>
          <p:cNvPr id="2" name="テキスト ボックス 1"/>
          <p:cNvSpPr txBox="1"/>
          <p:nvPr/>
        </p:nvSpPr>
        <p:spPr>
          <a:xfrm>
            <a:off x="129652" y="2130880"/>
            <a:ext cx="3121367" cy="338554"/>
          </a:xfrm>
          <a:prstGeom prst="rect">
            <a:avLst/>
          </a:prstGeom>
          <a:noFill/>
        </p:spPr>
        <p:txBody>
          <a:bodyPr wrap="none" rtlCol="0">
            <a:spAutoFit/>
          </a:bodyPr>
          <a:lstStyle/>
          <a:p>
            <a:r>
              <a:rPr kumimoji="1" lang="ja-JP" altLang="en-US" sz="1600" dirty="0" smtClean="0">
                <a:latin typeface="Meiryo" charset="-128"/>
                <a:ea typeface="Meiryo" charset="-128"/>
                <a:cs typeface="Meiryo" charset="-128"/>
              </a:rPr>
              <a:t>英語での頻度</a:t>
            </a:r>
            <a:r>
              <a:rPr kumimoji="1" lang="en-US" altLang="ja-JP" sz="1600" dirty="0" smtClean="0">
                <a:latin typeface="Meiryo" charset="-128"/>
                <a:ea typeface="Meiryo" charset="-128"/>
                <a:cs typeface="Meiryo" charset="-128"/>
              </a:rPr>
              <a:t> </a:t>
            </a:r>
            <a:r>
              <a:rPr kumimoji="1" lang="mr-IN"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kumimoji="1" lang="ja-JP" altLang="en-US" sz="1600" dirty="0" smtClean="0">
                <a:latin typeface="Meiryo" charset="-128"/>
                <a:ea typeface="Meiryo" charset="-128"/>
                <a:cs typeface="Meiryo" charset="-128"/>
              </a:rPr>
              <a:t>日本語での頻度</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082568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9"/>
            <a:ext cx="8884693" cy="840690"/>
          </a:xfrm>
        </p:spPr>
        <p:txBody>
          <a:bodyPr>
            <a:normAutofit/>
          </a:bodyPr>
          <a:lstStyle/>
          <a:p>
            <a:r>
              <a:rPr lang="ja-JP" altLang="en-US" dirty="0" smtClean="0"/>
              <a:t>コンセプト頻度分布による分析</a:t>
            </a:r>
            <a:r>
              <a:rPr lang="en-US" altLang="ja-JP" sz="2000" dirty="0"/>
              <a:t>	</a:t>
            </a:r>
            <a:endParaRPr lang="en-US" altLang="ja-JP" sz="2000" dirty="0" smtClean="0"/>
          </a:p>
          <a:p>
            <a:pPr lvl="1"/>
            <a:r>
              <a:rPr lang="ja-JP" altLang="en-US" sz="1800" dirty="0"/>
              <a:t>差の大きいコンセプトクラスタの内容を比較</a:t>
            </a:r>
            <a:r>
              <a:rPr lang="en-US" altLang="ja-JP" sz="1800" dirty="0"/>
              <a:t>	</a:t>
            </a:r>
            <a:r>
              <a:rPr kumimoji="1" lang="en-US" altLang="ja-JP" sz="1800" dirty="0"/>
              <a:t>	</a:t>
            </a:r>
            <a:endParaRPr kumimoji="1" lang="en-US" altLang="ja-JP" sz="1800" dirty="0" smtClean="0"/>
          </a:p>
        </p:txBody>
      </p:sp>
      <p:sp>
        <p:nvSpPr>
          <p:cNvPr id="6" name="日付プレースホルダー 5"/>
          <p:cNvSpPr>
            <a:spLocks noGrp="1"/>
          </p:cNvSpPr>
          <p:nvPr>
            <p:ph type="dt" sz="half" idx="10"/>
          </p:nvPr>
        </p:nvSpPr>
        <p:spPr/>
        <p:txBody>
          <a:bodyPr/>
          <a:lstStyle/>
          <a:p>
            <a:r>
              <a:rPr kumimoji="1" lang="en-US" altLang="ja-JP" smtClean="0"/>
              <a:t>2018/2/6</a:t>
            </a:r>
            <a:endParaRPr kumimoji="1" lang="ja-JP" altLang="en-US"/>
          </a:p>
        </p:txBody>
      </p:sp>
      <p:sp>
        <p:nvSpPr>
          <p:cNvPr id="7" name="スライド番号プレースホルダー 6"/>
          <p:cNvSpPr>
            <a:spLocks noGrp="1"/>
          </p:cNvSpPr>
          <p:nvPr>
            <p:ph type="sldNum" sz="quarter" idx="12"/>
          </p:nvPr>
        </p:nvSpPr>
        <p:spPr/>
        <p:txBody>
          <a:bodyPr/>
          <a:lstStyle/>
          <a:p>
            <a:fld id="{DAFA858E-4867-2F41-8E65-17EE4AD74606}" type="slidenum">
              <a:rPr kumimoji="1" lang="ja-JP" altLang="en-US" smtClean="0"/>
              <a:t>19</a:t>
            </a:fld>
            <a:endParaRPr kumimoji="1" lang="ja-JP" altLang="en-US" dirty="0"/>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52" y="2427131"/>
            <a:ext cx="6425489" cy="3697795"/>
          </a:xfrm>
          <a:prstGeom prst="rect">
            <a:avLst/>
          </a:prstGeom>
        </p:spPr>
      </p:pic>
      <p:sp>
        <p:nvSpPr>
          <p:cNvPr id="26" name="テキスト ボックス 25"/>
          <p:cNvSpPr txBox="1"/>
          <p:nvPr/>
        </p:nvSpPr>
        <p:spPr>
          <a:xfrm>
            <a:off x="6911198" y="3467524"/>
            <a:ext cx="1800493" cy="369332"/>
          </a:xfrm>
          <a:prstGeom prst="rect">
            <a:avLst/>
          </a:prstGeom>
          <a:noFill/>
        </p:spPr>
        <p:txBody>
          <a:bodyPr wrap="none" rtlCol="0">
            <a:spAutoFit/>
          </a:bodyPr>
          <a:lstStyle/>
          <a:p>
            <a:pPr algn="r"/>
            <a:r>
              <a:rPr kumimoji="1" lang="ja-JP" altLang="en-US" dirty="0" smtClean="0">
                <a:latin typeface="Meiryo" charset="-128"/>
                <a:ea typeface="Meiryo" charset="-128"/>
                <a:cs typeface="Meiryo" charset="-128"/>
              </a:rPr>
              <a:t>英語で多く共起</a:t>
            </a:r>
            <a:endParaRPr kumimoji="1" lang="ja-JP" altLang="en-US" dirty="0">
              <a:latin typeface="Meiryo" charset="-128"/>
              <a:ea typeface="Meiryo" charset="-128"/>
              <a:cs typeface="Meiryo" charset="-128"/>
            </a:endParaRPr>
          </a:p>
        </p:txBody>
      </p:sp>
      <p:sp>
        <p:nvSpPr>
          <p:cNvPr id="27" name="テキスト ボックス 26"/>
          <p:cNvSpPr txBox="1"/>
          <p:nvPr/>
        </p:nvSpPr>
        <p:spPr>
          <a:xfrm>
            <a:off x="6795781" y="4467311"/>
            <a:ext cx="2031325" cy="369332"/>
          </a:xfrm>
          <a:prstGeom prst="rect">
            <a:avLst/>
          </a:prstGeom>
          <a:noFill/>
        </p:spPr>
        <p:txBody>
          <a:bodyPr wrap="none" rtlCol="0">
            <a:spAutoFit/>
          </a:bodyPr>
          <a:lstStyle/>
          <a:p>
            <a:pPr algn="r"/>
            <a:r>
              <a:rPr lang="ja-JP" altLang="en-US" smtClean="0">
                <a:latin typeface="Meiryo" charset="-128"/>
                <a:ea typeface="Meiryo" charset="-128"/>
                <a:cs typeface="Meiryo" charset="-128"/>
              </a:rPr>
              <a:t>日本語</a:t>
            </a:r>
            <a:r>
              <a:rPr kumimoji="1" lang="ja-JP" altLang="en-US" smtClean="0">
                <a:latin typeface="Meiryo" charset="-128"/>
                <a:ea typeface="Meiryo" charset="-128"/>
                <a:cs typeface="Meiryo" charset="-128"/>
              </a:rPr>
              <a:t>で多く共起</a:t>
            </a:r>
            <a:endParaRPr kumimoji="1" lang="ja-JP" altLang="en-US">
              <a:latin typeface="Meiryo" charset="-128"/>
              <a:ea typeface="Meiryo" charset="-128"/>
              <a:cs typeface="Meiryo" charset="-128"/>
            </a:endParaRPr>
          </a:p>
        </p:txBody>
      </p:sp>
      <p:sp>
        <p:nvSpPr>
          <p:cNvPr id="30" name="タイトル 29"/>
          <p:cNvSpPr>
            <a:spLocks noGrp="1"/>
          </p:cNvSpPr>
          <p:nvPr>
            <p:ph type="title"/>
          </p:nvPr>
        </p:nvSpPr>
        <p:spPr/>
        <p:txBody>
          <a:bodyPr/>
          <a:lstStyle/>
          <a:p>
            <a:r>
              <a:rPr lang="en-US" altLang="ja-JP" dirty="0" smtClean="0"/>
              <a:t>1. </a:t>
            </a:r>
            <a:r>
              <a:rPr lang="ja-JP" altLang="en-US" dirty="0" smtClean="0"/>
              <a:t>全体</a:t>
            </a:r>
            <a:r>
              <a:rPr lang="ja-JP" altLang="en-US" dirty="0"/>
              <a:t>傾向の言語間比較</a:t>
            </a:r>
            <a:endParaRPr kumimoji="1" lang="ja-JP" altLang="en-US" dirty="0"/>
          </a:p>
        </p:txBody>
      </p:sp>
      <p:cxnSp>
        <p:nvCxnSpPr>
          <p:cNvPr id="31" name="直線矢印コネクタ 30"/>
          <p:cNvCxnSpPr>
            <a:cxnSpLocks/>
          </p:cNvCxnSpPr>
          <p:nvPr/>
        </p:nvCxnSpPr>
        <p:spPr>
          <a:xfrm>
            <a:off x="6688662" y="3100859"/>
            <a:ext cx="0" cy="1080000"/>
          </a:xfrm>
          <a:prstGeom prst="straightConnector1">
            <a:avLst/>
          </a:prstGeom>
          <a:ln w="50800">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cxnSpLocks/>
          </p:cNvCxnSpPr>
          <p:nvPr/>
        </p:nvCxnSpPr>
        <p:spPr>
          <a:xfrm flipH="1" flipV="1">
            <a:off x="6688662" y="4164357"/>
            <a:ext cx="0" cy="1080000"/>
          </a:xfrm>
          <a:prstGeom prst="straightConnector1">
            <a:avLst/>
          </a:prstGeom>
          <a:ln w="50800">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a:xfrm>
            <a:off x="1561906" y="2225255"/>
            <a:ext cx="1576732"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w</a:t>
            </a:r>
            <a:r>
              <a:rPr lang="en-US" altLang="ja-JP" sz="1600" dirty="0" smtClean="0">
                <a:solidFill>
                  <a:schemeClr val="tx1"/>
                </a:solidFill>
                <a:latin typeface="Meiryo" charset="-128"/>
                <a:ea typeface="Meiryo" charset="-128"/>
                <a:cs typeface="Meiryo" charset="-128"/>
              </a:rPr>
              <a:t>hite, blue,</a:t>
            </a:r>
          </a:p>
          <a:p>
            <a:pPr algn="ctr"/>
            <a:r>
              <a:rPr lang="ja-JP" altLang="en-US" sz="1600" dirty="0" smtClean="0">
                <a:solidFill>
                  <a:schemeClr val="tx1"/>
                </a:solidFill>
                <a:latin typeface="Meiryo" charset="-128"/>
                <a:ea typeface="Meiryo" charset="-128"/>
                <a:cs typeface="Meiryo" charset="-128"/>
              </a:rPr>
              <a:t>赤い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青い</a:t>
            </a:r>
            <a:endParaRPr kumimoji="1" lang="ja-JP" altLang="en-US" sz="1600" dirty="0">
              <a:solidFill>
                <a:schemeClr val="tx1"/>
              </a:solidFill>
              <a:latin typeface="Meiryo" charset="-128"/>
              <a:ea typeface="Meiryo" charset="-128"/>
              <a:cs typeface="Meiryo" charset="-128"/>
            </a:endParaRPr>
          </a:p>
        </p:txBody>
      </p:sp>
      <p:cxnSp>
        <p:nvCxnSpPr>
          <p:cNvPr id="37" name="直線矢印コネクタ 36"/>
          <p:cNvCxnSpPr>
            <a:stCxn id="35" idx="2"/>
          </p:cNvCxnSpPr>
          <p:nvPr/>
        </p:nvCxnSpPr>
        <p:spPr>
          <a:xfrm>
            <a:off x="2350272" y="2835431"/>
            <a:ext cx="579109" cy="3850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p:cNvSpPr/>
          <p:nvPr/>
        </p:nvSpPr>
        <p:spPr>
          <a:xfrm>
            <a:off x="757126" y="5711484"/>
            <a:ext cx="1777844"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w</a:t>
            </a:r>
            <a:r>
              <a:rPr lang="en-US" altLang="ja-JP" sz="1600" dirty="0" smtClean="0">
                <a:solidFill>
                  <a:schemeClr val="tx1"/>
                </a:solidFill>
                <a:latin typeface="Meiryo" charset="-128"/>
                <a:ea typeface="Meiryo" charset="-128"/>
                <a:cs typeface="Meiryo" charset="-128"/>
              </a:rPr>
              <a:t>eak, soft,</a:t>
            </a:r>
          </a:p>
          <a:p>
            <a:pPr algn="ctr"/>
            <a:r>
              <a:rPr kumimoji="1" lang="ja-JP" altLang="en-US" sz="1600" dirty="0" smtClean="0">
                <a:solidFill>
                  <a:schemeClr val="tx1"/>
                </a:solidFill>
                <a:latin typeface="Meiryo" charset="-128"/>
                <a:ea typeface="Meiryo" charset="-128"/>
                <a:cs typeface="Meiryo" charset="-128"/>
              </a:rPr>
              <a:t>軽い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安い</a:t>
            </a:r>
            <a:endParaRPr kumimoji="1" lang="ja-JP" altLang="en-US" sz="1600" dirty="0">
              <a:solidFill>
                <a:schemeClr val="tx1"/>
              </a:solidFill>
              <a:latin typeface="Meiryo" charset="-128"/>
              <a:ea typeface="Meiryo" charset="-128"/>
              <a:cs typeface="Meiryo" charset="-128"/>
            </a:endParaRPr>
          </a:p>
        </p:txBody>
      </p:sp>
      <p:cxnSp>
        <p:nvCxnSpPr>
          <p:cNvPr id="80" name="直線矢印コネクタ 79"/>
          <p:cNvCxnSpPr>
            <a:stCxn id="74" idx="0"/>
          </p:cNvCxnSpPr>
          <p:nvPr/>
        </p:nvCxnSpPr>
        <p:spPr>
          <a:xfrm flipH="1" flipV="1">
            <a:off x="1363580" y="5244357"/>
            <a:ext cx="282468" cy="467127"/>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921579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a:buFont typeface="+mj-lt"/>
              <a:buAutoNum type="arabicPeriod"/>
            </a:pPr>
            <a:r>
              <a:rPr kumimoji="1" lang="ja-JP" altLang="en-US" dirty="0" smtClean="0"/>
              <a:t>背景</a:t>
            </a:r>
            <a:r>
              <a:rPr lang="ja-JP" altLang="en-US" dirty="0" smtClean="0"/>
              <a:t>・目的</a:t>
            </a:r>
            <a:endParaRPr lang="en-US" altLang="ja-JP" dirty="0" smtClean="0"/>
          </a:p>
          <a:p>
            <a:pPr>
              <a:buFont typeface="+mj-lt"/>
              <a:buAutoNum type="arabicPeriod"/>
            </a:pPr>
            <a:endParaRPr kumimoji="1" lang="en-US" altLang="ja-JP" dirty="0" smtClean="0"/>
          </a:p>
          <a:p>
            <a:pPr>
              <a:buFont typeface="+mj-lt"/>
              <a:buAutoNum type="arabicPeriod"/>
            </a:pPr>
            <a:r>
              <a:rPr lang="ja-JP" altLang="en-US" dirty="0" smtClean="0"/>
              <a:t>提案手法</a:t>
            </a:r>
            <a:endParaRPr lang="en-US" altLang="ja-JP" dirty="0" smtClean="0"/>
          </a:p>
          <a:p>
            <a:pPr>
              <a:buFont typeface="+mj-lt"/>
              <a:buAutoNum type="arabicPeriod"/>
            </a:pPr>
            <a:endParaRPr lang="en-US" altLang="ja-JP" dirty="0" smtClean="0"/>
          </a:p>
          <a:p>
            <a:pPr>
              <a:buFont typeface="+mj-lt"/>
              <a:buAutoNum type="arabicPeriod"/>
            </a:pPr>
            <a:r>
              <a:rPr lang="ja-JP" altLang="en-US" dirty="0" smtClean="0"/>
              <a:t>評価実験</a:t>
            </a:r>
            <a:endParaRPr kumimoji="1" lang="en-US" altLang="ja-JP" dirty="0" smtClean="0"/>
          </a:p>
          <a:p>
            <a:pPr>
              <a:buFont typeface="+mj-lt"/>
              <a:buAutoNum type="arabicPeriod"/>
            </a:pPr>
            <a:endParaRPr kumimoji="1" lang="en-US" altLang="ja-JP" dirty="0" smtClean="0"/>
          </a:p>
          <a:p>
            <a:pPr>
              <a:buFont typeface="+mj-lt"/>
              <a:buAutoNum type="arabicPeriod"/>
            </a:pPr>
            <a:r>
              <a:rPr lang="ja-JP" altLang="en-US" dirty="0" smtClean="0"/>
              <a:t>結論</a:t>
            </a:r>
            <a:endParaRPr kumimoji="1" lang="en-US" altLang="ja-JP" dirty="0" smtClean="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a:t>
            </a:fld>
            <a:endParaRPr kumimoji="1" lang="ja-JP" altLang="en-US"/>
          </a:p>
        </p:txBody>
      </p:sp>
    </p:spTree>
    <p:extLst>
      <p:ext uri="{BB962C8B-B14F-4D97-AF65-F5344CB8AC3E}">
        <p14:creationId xmlns:p14="http://schemas.microsoft.com/office/powerpoint/2010/main" val="1028594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 </a:t>
            </a:r>
            <a:r>
              <a:rPr kumimoji="1" lang="ja-JP" altLang="en-US" dirty="0" smtClean="0"/>
              <a:t>全体傾向の言語間比較</a:t>
            </a:r>
            <a:endParaRPr kumimoji="1" lang="ja-JP" altLang="en-US" dirty="0"/>
          </a:p>
        </p:txBody>
      </p:sp>
      <p:sp>
        <p:nvSpPr>
          <p:cNvPr id="3" name="コンテンツ プレースホルダー 2"/>
          <p:cNvSpPr>
            <a:spLocks noGrp="1"/>
          </p:cNvSpPr>
          <p:nvPr>
            <p:ph idx="1"/>
          </p:nvPr>
        </p:nvSpPr>
        <p:spPr/>
        <p:txBody>
          <a:bodyPr/>
          <a:lstStyle/>
          <a:p>
            <a:r>
              <a:rPr lang="ja-JP" altLang="en-US" dirty="0">
                <a:solidFill>
                  <a:schemeClr val="accent1">
                    <a:lumMod val="75000"/>
                  </a:schemeClr>
                </a:solidFill>
              </a:rPr>
              <a:t>ソーシャルメディアの</a:t>
            </a:r>
            <a:r>
              <a:rPr lang="ja-JP" altLang="en-US" dirty="0" smtClean="0">
                <a:solidFill>
                  <a:schemeClr val="accent1">
                    <a:lumMod val="75000"/>
                  </a:schemeClr>
                </a:solidFill>
              </a:rPr>
              <a:t>用法</a:t>
            </a:r>
            <a:endParaRPr lang="en-US" altLang="ja-JP" dirty="0"/>
          </a:p>
          <a:p>
            <a:pPr lvl="1"/>
            <a:r>
              <a:rPr lang="ja-JP" altLang="en-US" dirty="0"/>
              <a:t>英語</a:t>
            </a:r>
            <a:r>
              <a:rPr lang="ja-JP" altLang="en-US" dirty="0" smtClean="0"/>
              <a:t>：</a:t>
            </a:r>
            <a:r>
              <a:rPr lang="en-US" altLang="ja-JP" dirty="0" smtClean="0"/>
              <a:t>	</a:t>
            </a:r>
            <a:r>
              <a:rPr lang="ja-JP" altLang="en-US" dirty="0" smtClean="0"/>
              <a:t>ポジティブ</a:t>
            </a:r>
            <a:r>
              <a:rPr lang="ja-JP" altLang="en-US" dirty="0"/>
              <a:t>な形容詞で料理を説明する</a:t>
            </a:r>
            <a:endParaRPr lang="en-US" altLang="ja-JP" dirty="0"/>
          </a:p>
          <a:p>
            <a:pPr lvl="1"/>
            <a:r>
              <a:rPr lang="ja-JP" altLang="en-US" dirty="0"/>
              <a:t>日本語</a:t>
            </a:r>
            <a:r>
              <a:rPr lang="ja-JP" altLang="en-US" dirty="0" smtClean="0"/>
              <a:t>：</a:t>
            </a:r>
            <a:r>
              <a:rPr lang="en-US" altLang="ja-JP" dirty="0" smtClean="0"/>
              <a:t>	</a:t>
            </a:r>
            <a:r>
              <a:rPr lang="ja-JP" altLang="en-US" dirty="0" smtClean="0"/>
              <a:t>自身</a:t>
            </a:r>
            <a:r>
              <a:rPr lang="ja-JP" altLang="en-US" dirty="0"/>
              <a:t>の意見や不満を</a:t>
            </a:r>
            <a:r>
              <a:rPr lang="ja-JP" altLang="en-US" dirty="0" smtClean="0"/>
              <a:t>ぶつける</a:t>
            </a:r>
            <a:endParaRPr lang="en-US" altLang="ja-JP" dirty="0" smtClean="0"/>
          </a:p>
          <a:p>
            <a:pPr lvl="1"/>
            <a:endParaRPr lang="en-US" altLang="ja-JP" dirty="0"/>
          </a:p>
          <a:p>
            <a:pPr marL="914400" lvl="2" indent="0">
              <a:buNone/>
            </a:pPr>
            <a:r>
              <a:rPr lang="ja-JP" altLang="en-US" sz="2000" dirty="0" smtClean="0"/>
              <a:t>英語圏で食事の状況に対する投稿が多く、日本語圏で自分に関する言及が多いという先行研究の結果と一致</a:t>
            </a:r>
            <a:endParaRPr lang="en-US" altLang="ja-JP" sz="2000" dirty="0" smtClean="0"/>
          </a:p>
          <a:p>
            <a:pPr marL="914400" lvl="2" indent="0">
              <a:buNone/>
            </a:pPr>
            <a:r>
              <a:rPr lang="en-US" altLang="ja-JP" sz="2000" dirty="0" smtClean="0"/>
              <a:t>[Vidal </a:t>
            </a:r>
            <a:r>
              <a:rPr lang="en-US" altLang="ja-JP" sz="2000" i="1" dirty="0" smtClean="0"/>
              <a:t>et al. </a:t>
            </a:r>
            <a:r>
              <a:rPr lang="en-US" altLang="ja-JP" sz="2000" dirty="0" smtClean="0"/>
              <a:t>2015, </a:t>
            </a:r>
            <a:r>
              <a:rPr lang="en-US" altLang="ja-JP" sz="2000" dirty="0" err="1" smtClean="0"/>
              <a:t>Acar</a:t>
            </a:r>
            <a:r>
              <a:rPr lang="en-US" altLang="ja-JP" sz="2000" dirty="0" smtClean="0"/>
              <a:t> </a:t>
            </a:r>
            <a:r>
              <a:rPr lang="en-US" altLang="ja-JP" sz="2000" i="1" dirty="0" smtClean="0"/>
              <a:t>et al. </a:t>
            </a:r>
            <a:r>
              <a:rPr lang="en-US" altLang="ja-JP" sz="2000" dirty="0" smtClean="0"/>
              <a:t>2013]</a:t>
            </a:r>
          </a:p>
          <a:p>
            <a:endParaRPr lang="en-US" altLang="ja-JP" dirty="0"/>
          </a:p>
          <a:p>
            <a:r>
              <a:rPr lang="ja-JP" altLang="en-US" dirty="0" smtClean="0">
                <a:solidFill>
                  <a:schemeClr val="accent1">
                    <a:lumMod val="75000"/>
                  </a:schemeClr>
                </a:solidFill>
              </a:rPr>
              <a:t>料理全体に対する考え方</a:t>
            </a:r>
            <a:endParaRPr lang="en-US" altLang="ja-JP" dirty="0" smtClean="0">
              <a:solidFill>
                <a:schemeClr val="accent1">
                  <a:lumMod val="75000"/>
                </a:schemeClr>
              </a:solidFill>
            </a:endParaRPr>
          </a:p>
          <a:p>
            <a:pPr lvl="1"/>
            <a:r>
              <a:rPr lang="ja-JP" altLang="en-US" dirty="0" smtClean="0"/>
              <a:t>英語：</a:t>
            </a:r>
            <a:r>
              <a:rPr lang="en-US" altLang="ja-JP" dirty="0"/>
              <a:t>	</a:t>
            </a:r>
            <a:r>
              <a:rPr lang="ja-JP" altLang="en-US" dirty="0" smtClean="0"/>
              <a:t>「</a:t>
            </a:r>
            <a:r>
              <a:rPr lang="en-US" altLang="ja-JP" dirty="0" smtClean="0"/>
              <a:t>white, blue</a:t>
            </a:r>
            <a:r>
              <a:rPr lang="ja-JP" altLang="en-US" dirty="0" smtClean="0"/>
              <a:t>」クラスタ、「</a:t>
            </a:r>
            <a:r>
              <a:rPr lang="en-US" altLang="ja-JP" dirty="0" smtClean="0"/>
              <a:t>refreshing</a:t>
            </a:r>
            <a:r>
              <a:rPr lang="en-US" altLang="ja-JP" dirty="0"/>
              <a:t>, </a:t>
            </a:r>
            <a:r>
              <a:rPr lang="en-US" altLang="ja-JP" dirty="0" smtClean="0"/>
              <a:t>cool</a:t>
            </a:r>
            <a:r>
              <a:rPr lang="ja-JP" altLang="en-US" dirty="0" smtClean="0"/>
              <a:t>」クラスタ</a:t>
            </a:r>
            <a:endParaRPr lang="en-US" altLang="ja-JP" dirty="0" smtClean="0"/>
          </a:p>
          <a:p>
            <a:pPr lvl="1"/>
            <a:r>
              <a:rPr lang="ja-JP" altLang="en-US" dirty="0" smtClean="0"/>
              <a:t>日本語：「軽い、安い」クラスタ、「やばい、素晴らしい」クラスタ</a:t>
            </a:r>
            <a:endParaRPr lang="en-US" altLang="ja-JP" dirty="0" smtClean="0"/>
          </a:p>
          <a:p>
            <a:pPr lvl="1"/>
            <a:endParaRPr lang="en-US" altLang="ja-JP" dirty="0"/>
          </a:p>
          <a:p>
            <a:pPr marL="0" indent="0">
              <a:buNone/>
            </a:pPr>
            <a:r>
              <a:rPr lang="en-US" altLang="ja-JP" dirty="0" smtClean="0"/>
              <a:t>	</a:t>
            </a:r>
            <a:r>
              <a:rPr lang="ja-JP" altLang="en-US" sz="2000" dirty="0" smtClean="0"/>
              <a:t>アメリカでカラフルな食品が多い事実に一致</a:t>
            </a:r>
            <a:endParaRPr lang="en-US" altLang="ja-JP" sz="2000" dirty="0" smtClean="0"/>
          </a:p>
          <a:p>
            <a:pPr marL="0" indent="0">
              <a:spcBef>
                <a:spcPts val="0"/>
              </a:spcBef>
              <a:buNone/>
            </a:pPr>
            <a:r>
              <a:rPr lang="en-US" altLang="ja-JP" sz="2000" dirty="0"/>
              <a:t>	</a:t>
            </a:r>
            <a:r>
              <a:rPr lang="ja-JP" altLang="en-US" sz="2000" dirty="0" smtClean="0"/>
              <a:t>日本で日常的な飲み物の選択肢が多く、興味が強い可能性</a:t>
            </a:r>
            <a:endParaRPr lang="ja-JP" altLang="en-US" dirty="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20</a:t>
            </a:fld>
            <a:endParaRPr kumimoji="1" lang="ja-JP" altLang="en-US"/>
          </a:p>
        </p:txBody>
      </p:sp>
      <p:pic>
        <p:nvPicPr>
          <p:cNvPr id="7" name="図 6"/>
          <p:cNvPicPr>
            <a:picLocks noChangeAspect="1"/>
          </p:cNvPicPr>
          <p:nvPr/>
        </p:nvPicPr>
        <p:blipFill>
          <a:blip r:embed="rId2"/>
          <a:stretch>
            <a:fillRect/>
          </a:stretch>
        </p:blipFill>
        <p:spPr>
          <a:xfrm>
            <a:off x="6519528" y="2963496"/>
            <a:ext cx="2277841" cy="1197029"/>
          </a:xfrm>
          <a:prstGeom prst="rect">
            <a:avLst/>
          </a:prstGeom>
        </p:spPr>
      </p:pic>
      <p:sp>
        <p:nvSpPr>
          <p:cNvPr id="10" name="曲折矢印 9"/>
          <p:cNvSpPr/>
          <p:nvPr/>
        </p:nvSpPr>
        <p:spPr>
          <a:xfrm rot="10800000" flipH="1">
            <a:off x="687737" y="2479726"/>
            <a:ext cx="340963" cy="309968"/>
          </a:xfrm>
          <a:prstGeom prst="bentArrow">
            <a:avLst>
              <a:gd name="adj1" fmla="val 12879"/>
              <a:gd name="adj2" fmla="val 29839"/>
              <a:gd name="adj3" fmla="val 37121"/>
              <a:gd name="adj4" fmla="val 4052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曲折矢印 10"/>
          <p:cNvSpPr/>
          <p:nvPr/>
        </p:nvSpPr>
        <p:spPr>
          <a:xfrm rot="10800000" flipH="1">
            <a:off x="687737" y="5468316"/>
            <a:ext cx="340963" cy="309968"/>
          </a:xfrm>
          <a:prstGeom prst="bentArrow">
            <a:avLst>
              <a:gd name="adj1" fmla="val 12879"/>
              <a:gd name="adj2" fmla="val 29839"/>
              <a:gd name="adj3" fmla="val 37121"/>
              <a:gd name="adj4" fmla="val 4052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7121194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normAutofit/>
          </a:bodyPr>
          <a:lstStyle/>
          <a:p>
            <a:pPr>
              <a:buFont typeface="+mj-lt"/>
              <a:buAutoNum type="arabicPeriod"/>
            </a:pPr>
            <a:endParaRPr lang="en-US" altLang="ja-JP" dirty="0" smtClean="0"/>
          </a:p>
          <a:p>
            <a:pPr>
              <a:buFont typeface="+mj-lt"/>
              <a:buAutoNum type="arabicPeriod"/>
            </a:pPr>
            <a:r>
              <a:rPr lang="ja-JP" altLang="en-US" dirty="0" smtClean="0">
                <a:solidFill>
                  <a:schemeClr val="bg1">
                    <a:lumMod val="75000"/>
                  </a:schemeClr>
                </a:solidFill>
              </a:rPr>
              <a:t>全体</a:t>
            </a:r>
            <a:r>
              <a:rPr lang="ja-JP" altLang="en-US" dirty="0">
                <a:solidFill>
                  <a:schemeClr val="bg1">
                    <a:lumMod val="75000"/>
                  </a:schemeClr>
                </a:solidFill>
              </a:rPr>
              <a:t>傾向の言語間</a:t>
            </a:r>
            <a:r>
              <a:rPr lang="ja-JP" altLang="en-US" dirty="0" smtClean="0">
                <a:solidFill>
                  <a:schemeClr val="bg1">
                    <a:lumMod val="75000"/>
                  </a:schemeClr>
                </a:solidFill>
              </a:rPr>
              <a:t>比較</a:t>
            </a:r>
            <a:endParaRPr lang="en-US" altLang="ja-JP" dirty="0">
              <a:solidFill>
                <a:schemeClr val="bg1">
                  <a:lumMod val="75000"/>
                </a:schemeClr>
              </a:solidFill>
            </a:endParaRPr>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t>ネットワーク図</a:t>
            </a:r>
            <a:r>
              <a:rPr lang="ja-JP" altLang="en-US" dirty="0" smtClean="0"/>
              <a:t>による関係性の可視化</a:t>
            </a:r>
            <a:endParaRPr lang="en-US" altLang="ja-JP" dirty="0"/>
          </a:p>
          <a:p>
            <a:pPr>
              <a:buFont typeface="+mj-lt"/>
              <a:buAutoNum type="arabicPeriod"/>
            </a:pPr>
            <a:endParaRPr lang="en-US" altLang="ja-JP" dirty="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solidFill>
                  <a:schemeClr val="bg1">
                    <a:lumMod val="75000"/>
                  </a:schemeClr>
                </a:solidFill>
              </a:rPr>
              <a:t>同一</a:t>
            </a:r>
            <a:r>
              <a:rPr lang="ja-JP" altLang="en-US" dirty="0" smtClean="0">
                <a:solidFill>
                  <a:schemeClr val="bg1">
                    <a:lumMod val="75000"/>
                  </a:schemeClr>
                </a:solidFill>
              </a:rPr>
              <a:t>対象への感じ方の言語間比較</a:t>
            </a:r>
            <a:r>
              <a:rPr lang="en-US" altLang="ja-JP" dirty="0" smtClean="0">
                <a:solidFill>
                  <a:schemeClr val="bg1">
                    <a:lumMod val="75000"/>
                  </a:schemeClr>
                </a:solidFill>
              </a:rPr>
              <a:t>  </a:t>
            </a:r>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21</a:t>
            </a:fld>
            <a:endParaRPr kumimoji="1" lang="ja-JP" altLang="en-US"/>
          </a:p>
        </p:txBody>
      </p:sp>
      <p:sp>
        <p:nvSpPr>
          <p:cNvPr id="6" name="タイトル 5"/>
          <p:cNvSpPr>
            <a:spLocks noGrp="1"/>
          </p:cNvSpPr>
          <p:nvPr>
            <p:ph type="title"/>
          </p:nvPr>
        </p:nvSpPr>
        <p:spPr/>
        <p:txBody>
          <a:bodyPr/>
          <a:lstStyle/>
          <a:p>
            <a:r>
              <a:rPr lang="ja-JP" altLang="en-US" dirty="0" smtClean="0"/>
              <a:t>提案手法の評価</a:t>
            </a:r>
            <a:endParaRPr kumimoji="1" lang="ja-JP" altLang="en-US" dirty="0"/>
          </a:p>
        </p:txBody>
      </p:sp>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649" y="1173676"/>
            <a:ext cx="3361286" cy="1307378"/>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649" y="2932030"/>
            <a:ext cx="3363991" cy="1380488"/>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649" y="4763494"/>
            <a:ext cx="3361287" cy="1383167"/>
          </a:xfrm>
          <a:prstGeom prst="rect">
            <a:avLst/>
          </a:prstGeom>
        </p:spPr>
      </p:pic>
      <p:sp>
        <p:nvSpPr>
          <p:cNvPr id="11" name="正方形/長方形 10"/>
          <p:cNvSpPr/>
          <p:nvPr/>
        </p:nvSpPr>
        <p:spPr>
          <a:xfrm>
            <a:off x="5479026" y="4639512"/>
            <a:ext cx="3595029" cy="1637303"/>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449171" y="898525"/>
            <a:ext cx="3595029" cy="1791926"/>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79845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2. </a:t>
            </a:r>
            <a:r>
              <a:rPr lang="ja-JP" altLang="en-US" dirty="0" smtClean="0"/>
              <a:t>ネットワーク図による関係性の可視化</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コンセプト頻度分布の</a:t>
            </a:r>
            <a:r>
              <a:rPr lang="en-US" altLang="ja-JP" dirty="0" smtClean="0"/>
              <a:t>JS</a:t>
            </a:r>
            <a:r>
              <a:rPr lang="ja-JP" altLang="en-US" dirty="0" smtClean="0"/>
              <a:t>距離を用いたネットワークを構築</a:t>
            </a:r>
            <a:endParaRPr lang="en-US" altLang="ja-JP" dirty="0"/>
          </a:p>
          <a:p>
            <a:r>
              <a:rPr lang="ja-JP" altLang="en-US" dirty="0" smtClean="0"/>
              <a:t>対象間</a:t>
            </a:r>
            <a:r>
              <a:rPr lang="ja-JP" altLang="en-US" dirty="0"/>
              <a:t>の関係を正しく評価できている</a:t>
            </a:r>
            <a:r>
              <a:rPr lang="ja-JP" altLang="en-US" dirty="0" smtClean="0"/>
              <a:t>か？感性と合致するか？</a:t>
            </a:r>
            <a:endParaRPr lang="en-US" altLang="ja-JP" dirty="0"/>
          </a:p>
          <a:p>
            <a:pPr lvl="1"/>
            <a:endParaRPr kumimoji="1" lang="en-US" altLang="ja-JP" dirty="0" smtClean="0"/>
          </a:p>
          <a:p>
            <a:pPr lvl="1"/>
            <a:endParaRPr lang="en-US" altLang="ja-JP" dirty="0"/>
          </a:p>
          <a:p>
            <a:pPr lvl="1"/>
            <a:endParaRPr kumimoji="1" lang="en-US" altLang="ja-JP" dirty="0" smtClean="0"/>
          </a:p>
          <a:p>
            <a:pPr lvl="1"/>
            <a:endParaRPr kumimoji="1" lang="en-US" altLang="ja-JP" dirty="0" smtClean="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22</a:t>
            </a:fld>
            <a:endParaRPr kumimoji="1" lang="ja-JP" altLang="en-US"/>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t="12037" r="35348"/>
          <a:stretch/>
        </p:blipFill>
        <p:spPr>
          <a:xfrm>
            <a:off x="704347" y="1967125"/>
            <a:ext cx="3867651" cy="3809175"/>
          </a:xfrm>
          <a:prstGeom prst="rect">
            <a:avLst/>
          </a:prstGeo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t="20333" r="37943"/>
          <a:stretch/>
        </p:blipFill>
        <p:spPr>
          <a:xfrm>
            <a:off x="3912470" y="1967125"/>
            <a:ext cx="4265312" cy="3945715"/>
          </a:xfrm>
          <a:prstGeom prst="rect">
            <a:avLst/>
          </a:prstGeom>
        </p:spPr>
      </p:pic>
      <p:sp>
        <p:nvSpPr>
          <p:cNvPr id="9" name="コンテンツ プレースホルダー 2"/>
          <p:cNvSpPr txBox="1">
            <a:spLocks/>
          </p:cNvSpPr>
          <p:nvPr/>
        </p:nvSpPr>
        <p:spPr>
          <a:xfrm>
            <a:off x="0" y="5718405"/>
            <a:ext cx="8477573" cy="798653"/>
          </a:xfrm>
          <a:prstGeom prst="rect">
            <a:avLst/>
          </a:prstGeom>
        </p:spPr>
        <p:txBody>
          <a:bodyPr vert="horz" lIns="91440" tIns="45720" rIns="91440" bIns="45720" rtlCol="0">
            <a:normAutofit/>
          </a:bodyPr>
          <a:lstStyle>
            <a:lvl1pPr marL="457200" indent="-457200" algn="l" defTabSz="914400" rtl="0" eaLnBrk="1" latinLnBrk="0" hangingPunct="1">
              <a:lnSpc>
                <a:spcPct val="100000"/>
              </a:lnSpc>
              <a:spcBef>
                <a:spcPts val="1000"/>
              </a:spcBef>
              <a:buClr>
                <a:schemeClr val="accent5"/>
              </a:buClr>
              <a:buSzPct val="100000"/>
              <a:buFont typeface="Wingdings" charset="2"/>
              <a:buChar char="u"/>
              <a:defRPr kumimoji="1" sz="2400" kern="1200">
                <a:solidFill>
                  <a:schemeClr val="tx1"/>
                </a:solidFill>
                <a:latin typeface="Meiryo" charset="-128"/>
                <a:ea typeface="Meiryo" charset="-128"/>
                <a:cs typeface="Meiryo" charset="-128"/>
              </a:defRPr>
            </a:lvl1pPr>
            <a:lvl2pPr marL="800100" indent="-342900" algn="l" defTabSz="914400" rtl="0" eaLnBrk="1" latinLnBrk="0" hangingPunct="1">
              <a:lnSpc>
                <a:spcPct val="90000"/>
              </a:lnSpc>
              <a:spcBef>
                <a:spcPts val="500"/>
              </a:spcBef>
              <a:buClr>
                <a:schemeClr val="bg1">
                  <a:lumMod val="50000"/>
                </a:schemeClr>
              </a:buClr>
              <a:buSzPct val="100000"/>
              <a:buFont typeface="Arial" charset="0"/>
              <a:buChar char="•"/>
              <a:defRPr kumimoji="1" sz="2000" kern="1200">
                <a:solidFill>
                  <a:schemeClr val="tx1"/>
                </a:solidFill>
                <a:latin typeface="Meiryo" charset="-128"/>
                <a:ea typeface="Meiryo" charset="-128"/>
                <a:cs typeface="Meiryo"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r>
              <a:rPr lang="ja-JP" altLang="en-US" dirty="0" smtClean="0"/>
              <a:t>英語：果物系の近さ、日本語：暖かい系の近さ</a:t>
            </a:r>
            <a:endParaRPr lang="en-US" altLang="ja-JP" dirty="0" smtClean="0"/>
          </a:p>
          <a:p>
            <a:pPr lvl="1"/>
            <a:r>
              <a:rPr lang="en-US" altLang="ja-JP" dirty="0"/>
              <a:t>s</a:t>
            </a:r>
            <a:r>
              <a:rPr lang="en-US" altLang="ja-JP" dirty="0" smtClean="0"/>
              <a:t>moothie</a:t>
            </a:r>
            <a:r>
              <a:rPr lang="ja-JP" altLang="en-US" dirty="0" smtClean="0"/>
              <a:t>とスムージーの位置付けの違い</a:t>
            </a:r>
            <a:endParaRPr lang="en-US" altLang="ja-JP" dirty="0" smtClean="0"/>
          </a:p>
        </p:txBody>
      </p:sp>
      <p:sp>
        <p:nvSpPr>
          <p:cNvPr id="10" name="テキスト ボックス 9"/>
          <p:cNvSpPr txBox="1"/>
          <p:nvPr/>
        </p:nvSpPr>
        <p:spPr>
          <a:xfrm>
            <a:off x="5511728" y="5954608"/>
            <a:ext cx="3502617" cy="461665"/>
          </a:xfrm>
          <a:prstGeom prst="rect">
            <a:avLst/>
          </a:prstGeom>
          <a:noFill/>
        </p:spPr>
        <p:txBody>
          <a:bodyPr wrap="square" rtlCol="0">
            <a:spAutoFit/>
          </a:bodyPr>
          <a:lstStyle/>
          <a:p>
            <a:pPr algn="r"/>
            <a:r>
              <a:rPr lang="ja-JP" altLang="en-US" sz="2400" dirty="0" smtClean="0">
                <a:latin typeface="Meiryo" charset="-128"/>
                <a:ea typeface="Meiryo" charset="-128"/>
                <a:cs typeface="Meiryo" charset="-128"/>
              </a:rPr>
              <a:t>→</a:t>
            </a:r>
            <a:r>
              <a:rPr lang="ja-JP" altLang="en-US" sz="2400" dirty="0">
                <a:latin typeface="Meiryo" charset="-128"/>
                <a:ea typeface="Meiryo" charset="-128"/>
                <a:cs typeface="Meiryo" charset="-128"/>
              </a:rPr>
              <a:t>感性に</a:t>
            </a:r>
            <a:r>
              <a:rPr lang="ja-JP" altLang="en-US" sz="2400" dirty="0" smtClean="0">
                <a:latin typeface="Meiryo" charset="-128"/>
                <a:ea typeface="Meiryo" charset="-128"/>
                <a:cs typeface="Meiryo" charset="-128"/>
              </a:rPr>
              <a:t>合致</a:t>
            </a:r>
            <a:endParaRPr lang="ja-JP" altLang="en-US" sz="2400" dirty="0">
              <a:latin typeface="Meiryo" charset="-128"/>
              <a:ea typeface="Meiryo" charset="-128"/>
              <a:cs typeface="Meiryo" charset="-128"/>
            </a:endParaRPr>
          </a:p>
        </p:txBody>
      </p:sp>
      <p:sp>
        <p:nvSpPr>
          <p:cNvPr id="11" name="テキスト ボックス 10"/>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270696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normAutofit/>
          </a:bodyPr>
          <a:lstStyle/>
          <a:p>
            <a:pPr>
              <a:buFont typeface="+mj-lt"/>
              <a:buAutoNum type="arabicPeriod"/>
            </a:pPr>
            <a:endParaRPr lang="en-US" altLang="ja-JP" dirty="0" smtClean="0"/>
          </a:p>
          <a:p>
            <a:pPr>
              <a:buFont typeface="+mj-lt"/>
              <a:buAutoNum type="arabicPeriod"/>
            </a:pPr>
            <a:r>
              <a:rPr lang="ja-JP" altLang="en-US" dirty="0" smtClean="0">
                <a:solidFill>
                  <a:schemeClr val="bg1">
                    <a:lumMod val="75000"/>
                  </a:schemeClr>
                </a:solidFill>
              </a:rPr>
              <a:t>全体</a:t>
            </a:r>
            <a:r>
              <a:rPr lang="ja-JP" altLang="en-US" dirty="0">
                <a:solidFill>
                  <a:schemeClr val="bg1">
                    <a:lumMod val="75000"/>
                  </a:schemeClr>
                </a:solidFill>
              </a:rPr>
              <a:t>傾向の言語間</a:t>
            </a:r>
            <a:r>
              <a:rPr lang="ja-JP" altLang="en-US" dirty="0" smtClean="0">
                <a:solidFill>
                  <a:schemeClr val="bg1">
                    <a:lumMod val="75000"/>
                  </a:schemeClr>
                </a:solidFill>
              </a:rPr>
              <a:t>比較</a:t>
            </a:r>
            <a:endParaRPr lang="en-US" altLang="ja-JP" dirty="0">
              <a:solidFill>
                <a:schemeClr val="bg1">
                  <a:lumMod val="75000"/>
                </a:schemeClr>
              </a:solidFill>
            </a:endParaRPr>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solidFill>
                  <a:schemeClr val="bg1">
                    <a:lumMod val="75000"/>
                  </a:schemeClr>
                </a:solidFill>
              </a:rPr>
              <a:t>ネットワーク図</a:t>
            </a:r>
            <a:r>
              <a:rPr lang="ja-JP" altLang="en-US" dirty="0" smtClean="0">
                <a:solidFill>
                  <a:schemeClr val="bg1">
                    <a:lumMod val="75000"/>
                  </a:schemeClr>
                </a:solidFill>
              </a:rPr>
              <a:t>による関係性の可視化</a:t>
            </a:r>
            <a:endParaRPr lang="en-US" altLang="ja-JP" dirty="0">
              <a:solidFill>
                <a:schemeClr val="bg1">
                  <a:lumMod val="75000"/>
                </a:schemeClr>
              </a:solidFill>
            </a:endParaRPr>
          </a:p>
          <a:p>
            <a:pPr>
              <a:buFont typeface="+mj-lt"/>
              <a:buAutoNum type="arabicPeriod"/>
            </a:pPr>
            <a:endParaRPr lang="en-US" altLang="ja-JP" dirty="0"/>
          </a:p>
          <a:p>
            <a:pPr>
              <a:buFont typeface="+mj-lt"/>
              <a:buAutoNum type="arabicPeriod"/>
            </a:pPr>
            <a:endParaRPr lang="en-US" altLang="ja-JP" dirty="0" smtClean="0"/>
          </a:p>
          <a:p>
            <a:pPr>
              <a:buFont typeface="+mj-lt"/>
              <a:buAutoNum type="arabicPeriod"/>
            </a:pPr>
            <a:endParaRPr lang="en-US" altLang="ja-JP" dirty="0" smtClean="0"/>
          </a:p>
          <a:p>
            <a:pPr>
              <a:buFont typeface="+mj-lt"/>
              <a:buAutoNum type="arabicPeriod"/>
            </a:pPr>
            <a:r>
              <a:rPr lang="ja-JP" altLang="en-US" dirty="0" smtClean="0"/>
              <a:t>同一</a:t>
            </a:r>
            <a:r>
              <a:rPr lang="ja-JP" altLang="en-US" dirty="0" smtClean="0"/>
              <a:t>対象への感じ方の言語間比較</a:t>
            </a:r>
            <a:r>
              <a:rPr lang="en-US" altLang="ja-JP" dirty="0" smtClean="0"/>
              <a:t>  </a:t>
            </a:r>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23</a:t>
            </a:fld>
            <a:endParaRPr kumimoji="1" lang="ja-JP" altLang="en-US"/>
          </a:p>
        </p:txBody>
      </p:sp>
      <p:sp>
        <p:nvSpPr>
          <p:cNvPr id="6" name="タイトル 5"/>
          <p:cNvSpPr>
            <a:spLocks noGrp="1"/>
          </p:cNvSpPr>
          <p:nvPr>
            <p:ph type="title"/>
          </p:nvPr>
        </p:nvSpPr>
        <p:spPr/>
        <p:txBody>
          <a:bodyPr/>
          <a:lstStyle/>
          <a:p>
            <a:r>
              <a:rPr lang="ja-JP" altLang="en-US" dirty="0" smtClean="0"/>
              <a:t>提案手法の評価</a:t>
            </a:r>
            <a:endParaRPr kumimoji="1" lang="ja-JP" altLang="en-US" dirty="0"/>
          </a:p>
        </p:txBody>
      </p:sp>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649" y="1173676"/>
            <a:ext cx="3361286" cy="1307378"/>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649" y="2932030"/>
            <a:ext cx="3363991" cy="1380488"/>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649" y="4763494"/>
            <a:ext cx="3361287" cy="1383167"/>
          </a:xfrm>
          <a:prstGeom prst="rect">
            <a:avLst/>
          </a:prstGeom>
        </p:spPr>
      </p:pic>
      <p:sp>
        <p:nvSpPr>
          <p:cNvPr id="11" name="正方形/長方形 10"/>
          <p:cNvSpPr/>
          <p:nvPr/>
        </p:nvSpPr>
        <p:spPr>
          <a:xfrm>
            <a:off x="5449171" y="2720364"/>
            <a:ext cx="3595029" cy="1637303"/>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449171" y="977092"/>
            <a:ext cx="3595029" cy="1791926"/>
          </a:xfrm>
          <a:prstGeom prst="rect">
            <a:avLst/>
          </a:prstGeom>
          <a:solidFill>
            <a:schemeClr val="bg1">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0146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3. </a:t>
            </a:r>
            <a:r>
              <a:rPr kumimoji="1" lang="ja-JP" altLang="en-US" dirty="0" smtClean="0"/>
              <a:t>同一対象への感じ方の言語間比較</a:t>
            </a:r>
            <a:endParaRPr kumimoji="1" lang="ja-JP" altLang="en-US" dirty="0"/>
          </a:p>
        </p:txBody>
      </p:sp>
      <p:sp>
        <p:nvSpPr>
          <p:cNvPr id="3" name="コンテンツ プレースホルダー 2"/>
          <p:cNvSpPr>
            <a:spLocks noGrp="1"/>
          </p:cNvSpPr>
          <p:nvPr>
            <p:ph idx="1"/>
          </p:nvPr>
        </p:nvSpPr>
        <p:spPr>
          <a:xfrm>
            <a:off x="129653" y="1050878"/>
            <a:ext cx="8884693" cy="5467516"/>
          </a:xfrm>
        </p:spPr>
        <p:txBody>
          <a:bodyPr>
            <a:normAutofit/>
          </a:bodyPr>
          <a:lstStyle/>
          <a:p>
            <a:r>
              <a:rPr lang="ja-JP" altLang="en-US" dirty="0" smtClean="0"/>
              <a:t>対象：クエリのうち、同一対象を扱う</a:t>
            </a:r>
            <a:r>
              <a:rPr lang="en-US" altLang="ja-JP" dirty="0" smtClean="0"/>
              <a:t>4</a:t>
            </a:r>
            <a:r>
              <a:rPr lang="ja-JP" altLang="en-US" dirty="0" smtClean="0"/>
              <a:t>ペア</a:t>
            </a:r>
            <a:endParaRPr lang="en-US" altLang="ja-JP" dirty="0"/>
          </a:p>
          <a:p>
            <a:pPr marL="457200" lvl="1" indent="0">
              <a:buNone/>
            </a:pPr>
            <a:r>
              <a:rPr lang="en-US" altLang="ja-JP" dirty="0" smtClean="0"/>
              <a:t>	coffee </a:t>
            </a:r>
            <a:r>
              <a:rPr lang="en-US" altLang="ja-JP" dirty="0"/>
              <a:t>/ </a:t>
            </a:r>
            <a:r>
              <a:rPr lang="ja-JP" altLang="en-US" dirty="0" smtClean="0"/>
              <a:t>コーヒー</a:t>
            </a:r>
            <a:endParaRPr lang="en-US" altLang="ja-JP" dirty="0" smtClean="0"/>
          </a:p>
          <a:p>
            <a:pPr marL="457200" lvl="1" indent="0">
              <a:buNone/>
            </a:pPr>
            <a:r>
              <a:rPr lang="en-US" altLang="ja-JP" dirty="0"/>
              <a:t>	</a:t>
            </a:r>
            <a:r>
              <a:rPr lang="en-US" altLang="ja-JP" dirty="0" smtClean="0"/>
              <a:t>tea </a:t>
            </a:r>
            <a:r>
              <a:rPr lang="en-US" altLang="ja-JP" dirty="0"/>
              <a:t>/ </a:t>
            </a:r>
            <a:r>
              <a:rPr lang="ja-JP" altLang="en-US" dirty="0" smtClean="0"/>
              <a:t>紅茶</a:t>
            </a:r>
            <a:endParaRPr lang="en-US" altLang="ja-JP" dirty="0" smtClean="0"/>
          </a:p>
          <a:p>
            <a:pPr marL="457200" lvl="1" indent="0">
              <a:buNone/>
            </a:pPr>
            <a:r>
              <a:rPr lang="en-US" altLang="ja-JP" dirty="0"/>
              <a:t>	</a:t>
            </a:r>
            <a:r>
              <a:rPr lang="en-US" altLang="ja-JP" dirty="0" smtClean="0"/>
              <a:t>smoothie </a:t>
            </a:r>
            <a:r>
              <a:rPr lang="en-US" altLang="ja-JP" dirty="0"/>
              <a:t>/ </a:t>
            </a:r>
            <a:r>
              <a:rPr lang="ja-JP" altLang="en-US" dirty="0" smtClean="0"/>
              <a:t>スムージー</a:t>
            </a:r>
            <a:endParaRPr lang="en-US" altLang="ja-JP" dirty="0" smtClean="0"/>
          </a:p>
          <a:p>
            <a:pPr marL="457200" lvl="1" indent="0">
              <a:buNone/>
            </a:pPr>
            <a:r>
              <a:rPr lang="en-US" altLang="ja-JP" dirty="0"/>
              <a:t>	</a:t>
            </a:r>
            <a:r>
              <a:rPr lang="en-US" altLang="ja-JP" dirty="0" smtClean="0"/>
              <a:t>juice </a:t>
            </a:r>
            <a:r>
              <a:rPr lang="en-US" altLang="ja-JP" dirty="0"/>
              <a:t>/ </a:t>
            </a:r>
            <a:r>
              <a:rPr lang="ja-JP" altLang="en-US" dirty="0" smtClean="0"/>
              <a:t>ミックスジュース</a:t>
            </a:r>
            <a:endParaRPr lang="en-US" altLang="ja-JP" dirty="0" smtClean="0"/>
          </a:p>
          <a:p>
            <a:pPr marL="457200" lvl="1" indent="0">
              <a:buNone/>
            </a:pPr>
            <a:endParaRPr lang="en-US" altLang="ja-JP" dirty="0"/>
          </a:p>
          <a:p>
            <a:r>
              <a:rPr lang="ja-JP" altLang="en-US" dirty="0" smtClean="0"/>
              <a:t>コンセプト頻度分布において、差の大きいコンセプトクラスタを比較し、実際に感じ方の差異を検出かを検証する</a:t>
            </a:r>
            <a:endParaRPr lang="en-US" altLang="ja-JP" dirty="0" smtClean="0"/>
          </a:p>
          <a:p>
            <a:endParaRPr lang="en-US" altLang="ja-JP" dirty="0" smtClean="0"/>
          </a:p>
          <a:p>
            <a:r>
              <a:rPr lang="ja-JP" altLang="en-US" dirty="0" smtClean="0"/>
              <a:t>英語と日本語の全体傾向の差よりも、さらに大きな差を持つクラスタに</a:t>
            </a:r>
            <a:r>
              <a:rPr lang="ja-JP" altLang="en-US" dirty="0" smtClean="0"/>
              <a:t>着目</a:t>
            </a:r>
            <a:endParaRPr lang="en-US" altLang="ja-JP" dirty="0" smtClean="0"/>
          </a:p>
          <a:p>
            <a:pPr lvl="1"/>
            <a:r>
              <a:rPr lang="ja-JP" altLang="en-US" dirty="0" smtClean="0"/>
              <a:t>全体傾向の差</a:t>
            </a:r>
            <a:r>
              <a:rPr lang="en-US" altLang="ja-JP" dirty="0" smtClean="0"/>
              <a:t> = </a:t>
            </a:r>
            <a:r>
              <a:rPr lang="ja-JP" altLang="en-US" dirty="0" smtClean="0"/>
              <a:t>ソーシャルメディアの使い方の差、料理全体の差</a:t>
            </a:r>
            <a:endParaRPr lang="en-US" altLang="ja-JP" dirty="0" smtClean="0"/>
          </a:p>
          <a:p>
            <a:pPr lvl="1"/>
            <a:r>
              <a:rPr lang="ja-JP" altLang="en-US" dirty="0" smtClean="0"/>
              <a:t>全体傾向</a:t>
            </a:r>
            <a:r>
              <a:rPr lang="en-US" altLang="ja-JP" dirty="0" smtClean="0"/>
              <a:t>+α</a:t>
            </a:r>
            <a:r>
              <a:rPr lang="ja-JP" altLang="en-US" dirty="0" smtClean="0"/>
              <a:t>の差</a:t>
            </a:r>
            <a:r>
              <a:rPr lang="en-US" altLang="ja-JP" dirty="0" smtClean="0"/>
              <a:t> = </a:t>
            </a:r>
            <a:r>
              <a:rPr lang="ja-JP" altLang="en-US" dirty="0" smtClean="0"/>
              <a:t>対象独特の感じ方の差</a:t>
            </a:r>
            <a:endParaRPr lang="en-US" altLang="ja-JP" dirty="0"/>
          </a:p>
          <a:p>
            <a:pPr lvl="1"/>
            <a:endParaRPr lang="en-US" altLang="ja-JP"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24</a:t>
            </a:fld>
            <a:endParaRPr kumimoji="1" lang="ja-JP" altLang="en-US"/>
          </a:p>
        </p:txBody>
      </p:sp>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875995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r>
              <a:rPr kumimoji="1" lang="en-US" altLang="ja-JP" smtClean="0"/>
              <a:t>2018/2/6</a:t>
            </a:r>
            <a:endParaRPr kumimoji="1" lang="ja-JP" altLang="en-US"/>
          </a:p>
        </p:txBody>
      </p:sp>
      <p:sp>
        <p:nvSpPr>
          <p:cNvPr id="6" name="スライド番号プレースホルダー 5"/>
          <p:cNvSpPr>
            <a:spLocks noGrp="1"/>
          </p:cNvSpPr>
          <p:nvPr>
            <p:ph type="sldNum" sz="quarter" idx="12"/>
          </p:nvPr>
        </p:nvSpPr>
        <p:spPr/>
        <p:txBody>
          <a:bodyPr/>
          <a:lstStyle/>
          <a:p>
            <a:fld id="{DAFA858E-4867-2F41-8E65-17EE4AD74606}" type="slidenum">
              <a:rPr kumimoji="1" lang="ja-JP" altLang="en-US" smtClean="0"/>
              <a:t>25</a:t>
            </a:fld>
            <a:endParaRPr kumimoji="1" lang="ja-JP" altLang="en-US"/>
          </a:p>
        </p:txBody>
      </p:sp>
      <p:sp>
        <p:nvSpPr>
          <p:cNvPr id="3" name="タイトル 2"/>
          <p:cNvSpPr>
            <a:spLocks noGrp="1"/>
          </p:cNvSpPr>
          <p:nvPr>
            <p:ph type="title"/>
          </p:nvPr>
        </p:nvSpPr>
        <p:spPr/>
        <p:txBody>
          <a:bodyPr/>
          <a:lstStyle/>
          <a:p>
            <a:r>
              <a:rPr kumimoji="1" lang="en-US" altLang="ja-JP" dirty="0" smtClean="0"/>
              <a:t>3. </a:t>
            </a:r>
            <a:r>
              <a:rPr kumimoji="1" lang="ja-JP" altLang="en-US" dirty="0" smtClean="0"/>
              <a:t>同一対象への感じ方の言語間比較</a:t>
            </a:r>
            <a:endParaRPr kumimoji="1" lang="ja-JP" altLang="en-US" dirty="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466" y="2135061"/>
            <a:ext cx="7921064" cy="4335225"/>
          </a:xfrm>
          <a:prstGeom prst="rect">
            <a:avLst/>
          </a:prstGeom>
        </p:spPr>
      </p:pic>
      <p:sp>
        <p:nvSpPr>
          <p:cNvPr id="37" name="コンテンツ プレースホルダー 2"/>
          <p:cNvSpPr>
            <a:spLocks noGrp="1"/>
          </p:cNvSpPr>
          <p:nvPr>
            <p:ph idx="1"/>
          </p:nvPr>
        </p:nvSpPr>
        <p:spPr>
          <a:xfrm>
            <a:off x="129653" y="1050878"/>
            <a:ext cx="8884693" cy="5467516"/>
          </a:xfrm>
        </p:spPr>
        <p:txBody>
          <a:bodyPr>
            <a:normAutofit/>
          </a:bodyPr>
          <a:lstStyle/>
          <a:p>
            <a:r>
              <a:rPr lang="en-US" altLang="ja-JP" dirty="0" smtClean="0"/>
              <a:t>coffee</a:t>
            </a:r>
            <a:r>
              <a:rPr lang="ja-JP" altLang="en-US" dirty="0" smtClean="0"/>
              <a:t>とコーヒーのコンセプト頻度分布の差</a:t>
            </a:r>
            <a:endParaRPr lang="en-US" altLang="ja-JP" dirty="0"/>
          </a:p>
        </p:txBody>
      </p:sp>
      <p:sp>
        <p:nvSpPr>
          <p:cNvPr id="17" name="テキスト ボックス 16"/>
          <p:cNvSpPr txBox="1"/>
          <p:nvPr/>
        </p:nvSpPr>
        <p:spPr>
          <a:xfrm>
            <a:off x="7120393" y="2909783"/>
            <a:ext cx="1800493" cy="369332"/>
          </a:xfrm>
          <a:prstGeom prst="rect">
            <a:avLst/>
          </a:prstGeom>
          <a:solidFill>
            <a:schemeClr val="bg1"/>
          </a:solidFill>
        </p:spPr>
        <p:txBody>
          <a:bodyPr wrap="none" rtlCol="0">
            <a:spAutoFit/>
          </a:bodyPr>
          <a:lstStyle/>
          <a:p>
            <a:pPr algn="r"/>
            <a:r>
              <a:rPr kumimoji="1" lang="ja-JP" altLang="en-US" dirty="0" smtClean="0">
                <a:latin typeface="Meiryo" charset="-128"/>
                <a:ea typeface="Meiryo" charset="-128"/>
                <a:cs typeface="Meiryo" charset="-128"/>
              </a:rPr>
              <a:t>英語で多く共起</a:t>
            </a:r>
            <a:endParaRPr kumimoji="1" lang="ja-JP" altLang="en-US" dirty="0">
              <a:latin typeface="Meiryo" charset="-128"/>
              <a:ea typeface="Meiryo" charset="-128"/>
              <a:cs typeface="Meiryo" charset="-128"/>
            </a:endParaRPr>
          </a:p>
        </p:txBody>
      </p:sp>
      <p:sp>
        <p:nvSpPr>
          <p:cNvPr id="18" name="テキスト ボックス 17"/>
          <p:cNvSpPr txBox="1"/>
          <p:nvPr/>
        </p:nvSpPr>
        <p:spPr>
          <a:xfrm>
            <a:off x="7019684" y="5315338"/>
            <a:ext cx="2031325" cy="369332"/>
          </a:xfrm>
          <a:prstGeom prst="rect">
            <a:avLst/>
          </a:prstGeom>
          <a:solidFill>
            <a:schemeClr val="bg1"/>
          </a:solidFill>
        </p:spPr>
        <p:txBody>
          <a:bodyPr wrap="none" rtlCol="0">
            <a:spAutoFit/>
          </a:bodyPr>
          <a:lstStyle/>
          <a:p>
            <a:pPr algn="r"/>
            <a:r>
              <a:rPr lang="ja-JP" altLang="en-US" smtClean="0">
                <a:latin typeface="Meiryo" charset="-128"/>
                <a:ea typeface="Meiryo" charset="-128"/>
                <a:cs typeface="Meiryo" charset="-128"/>
              </a:rPr>
              <a:t>日本語</a:t>
            </a:r>
            <a:r>
              <a:rPr kumimoji="1" lang="ja-JP" altLang="en-US" smtClean="0">
                <a:latin typeface="Meiryo" charset="-128"/>
                <a:ea typeface="Meiryo" charset="-128"/>
                <a:cs typeface="Meiryo" charset="-128"/>
              </a:rPr>
              <a:t>で多く共起</a:t>
            </a:r>
            <a:endParaRPr kumimoji="1" lang="ja-JP" altLang="en-US">
              <a:latin typeface="Meiryo" charset="-128"/>
              <a:ea typeface="Meiryo" charset="-128"/>
              <a:cs typeface="Meiryo" charset="-128"/>
            </a:endParaRPr>
          </a:p>
        </p:txBody>
      </p:sp>
      <p:cxnSp>
        <p:nvCxnSpPr>
          <p:cNvPr id="19" name="直線矢印コネクタ 18"/>
          <p:cNvCxnSpPr>
            <a:cxnSpLocks/>
          </p:cNvCxnSpPr>
          <p:nvPr/>
        </p:nvCxnSpPr>
        <p:spPr>
          <a:xfrm>
            <a:off x="6897857" y="2543118"/>
            <a:ext cx="0" cy="1080000"/>
          </a:xfrm>
          <a:prstGeom prst="straightConnector1">
            <a:avLst/>
          </a:prstGeom>
          <a:ln w="50800">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H="1" flipV="1">
            <a:off x="6912565" y="5012384"/>
            <a:ext cx="0" cy="1080000"/>
          </a:xfrm>
          <a:prstGeom prst="straightConnector1">
            <a:avLst/>
          </a:prstGeom>
          <a:ln w="50800">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
        <p:nvSpPr>
          <p:cNvPr id="13" name="テキスト ボックス 12"/>
          <p:cNvSpPr txBox="1"/>
          <p:nvPr/>
        </p:nvSpPr>
        <p:spPr>
          <a:xfrm>
            <a:off x="611466" y="1796506"/>
            <a:ext cx="3518527" cy="338554"/>
          </a:xfrm>
          <a:prstGeom prst="rect">
            <a:avLst/>
          </a:prstGeom>
          <a:noFill/>
        </p:spPr>
        <p:txBody>
          <a:bodyPr wrap="none" rtlCol="0">
            <a:spAutoFit/>
          </a:bodyPr>
          <a:lstStyle/>
          <a:p>
            <a:r>
              <a:rPr lang="en-US" altLang="ja-JP" sz="1600" dirty="0" smtClean="0">
                <a:latin typeface="Meiryo" charset="-128"/>
                <a:ea typeface="Meiryo" charset="-128"/>
                <a:cs typeface="Meiryo" charset="-128"/>
              </a:rPr>
              <a:t>coffee</a:t>
            </a:r>
            <a:r>
              <a:rPr kumimoji="1" lang="ja-JP" altLang="en-US" sz="1600" dirty="0" smtClean="0">
                <a:latin typeface="Meiryo" charset="-128"/>
                <a:ea typeface="Meiryo" charset="-128"/>
                <a:cs typeface="Meiryo" charset="-128"/>
              </a:rPr>
              <a:t>での頻度</a:t>
            </a:r>
            <a:r>
              <a:rPr kumimoji="1" lang="en-US" altLang="ja-JP" sz="1600" dirty="0" smtClean="0">
                <a:latin typeface="Meiryo" charset="-128"/>
                <a:ea typeface="Meiryo" charset="-128"/>
                <a:cs typeface="Meiryo" charset="-128"/>
              </a:rPr>
              <a:t> </a:t>
            </a:r>
            <a:r>
              <a:rPr kumimoji="1" lang="mr-IN"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コーヒー</a:t>
            </a:r>
            <a:r>
              <a:rPr kumimoji="1" lang="ja-JP" altLang="en-US" sz="1600" dirty="0" smtClean="0">
                <a:latin typeface="Meiryo" charset="-128"/>
                <a:ea typeface="Meiryo" charset="-128"/>
                <a:cs typeface="Meiryo" charset="-128"/>
              </a:rPr>
              <a:t>での頻度</a:t>
            </a:r>
            <a:endParaRPr kumimoji="1" lang="ja-JP" altLang="en-US" sz="1600" dirty="0">
              <a:latin typeface="Meiryo" charset="-128"/>
              <a:ea typeface="Meiryo" charset="-128"/>
              <a:cs typeface="Meiryo" charset="-128"/>
            </a:endParaRPr>
          </a:p>
        </p:txBody>
      </p:sp>
      <p:sp>
        <p:nvSpPr>
          <p:cNvPr id="14" name="円/楕円 13"/>
          <p:cNvSpPr/>
          <p:nvPr/>
        </p:nvSpPr>
        <p:spPr>
          <a:xfrm>
            <a:off x="2283552" y="3196424"/>
            <a:ext cx="382157" cy="569664"/>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5" name="円/楕円 14"/>
          <p:cNvSpPr/>
          <p:nvPr/>
        </p:nvSpPr>
        <p:spPr>
          <a:xfrm>
            <a:off x="3470595" y="3466050"/>
            <a:ext cx="382157" cy="687496"/>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6" name="円/楕円 15"/>
          <p:cNvSpPr/>
          <p:nvPr/>
        </p:nvSpPr>
        <p:spPr>
          <a:xfrm>
            <a:off x="4432362" y="3958925"/>
            <a:ext cx="382157" cy="597577"/>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2" name="円/楕円 21"/>
          <p:cNvSpPr/>
          <p:nvPr/>
        </p:nvSpPr>
        <p:spPr>
          <a:xfrm>
            <a:off x="1562593" y="4826810"/>
            <a:ext cx="382157" cy="597577"/>
          </a:xfrm>
          <a:prstGeom prst="ellipse">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767805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r>
              <a:rPr kumimoji="1" lang="en-US" altLang="ja-JP" smtClean="0"/>
              <a:t>2018/2/6</a:t>
            </a:r>
            <a:endParaRPr kumimoji="1" lang="ja-JP" altLang="en-US"/>
          </a:p>
        </p:txBody>
      </p:sp>
      <p:sp>
        <p:nvSpPr>
          <p:cNvPr id="6" name="スライド番号プレースホルダー 5"/>
          <p:cNvSpPr>
            <a:spLocks noGrp="1"/>
          </p:cNvSpPr>
          <p:nvPr>
            <p:ph type="sldNum" sz="quarter" idx="12"/>
          </p:nvPr>
        </p:nvSpPr>
        <p:spPr/>
        <p:txBody>
          <a:bodyPr/>
          <a:lstStyle/>
          <a:p>
            <a:fld id="{DAFA858E-4867-2F41-8E65-17EE4AD74606}" type="slidenum">
              <a:rPr kumimoji="1" lang="ja-JP" altLang="en-US" smtClean="0"/>
              <a:t>26</a:t>
            </a:fld>
            <a:endParaRPr kumimoji="1" lang="ja-JP" altLang="en-US"/>
          </a:p>
        </p:txBody>
      </p:sp>
      <p:sp>
        <p:nvSpPr>
          <p:cNvPr id="3" name="タイトル 2"/>
          <p:cNvSpPr>
            <a:spLocks noGrp="1"/>
          </p:cNvSpPr>
          <p:nvPr>
            <p:ph type="title"/>
          </p:nvPr>
        </p:nvSpPr>
        <p:spPr/>
        <p:txBody>
          <a:bodyPr/>
          <a:lstStyle/>
          <a:p>
            <a:r>
              <a:rPr kumimoji="1" lang="en-US" altLang="ja-JP" dirty="0" smtClean="0"/>
              <a:t>3. </a:t>
            </a:r>
            <a:r>
              <a:rPr kumimoji="1" lang="ja-JP" altLang="en-US" dirty="0" smtClean="0"/>
              <a:t>同一対象への感じ方の言語間比較</a:t>
            </a:r>
            <a:endParaRPr kumimoji="1" lang="ja-JP" altLang="en-US" dirty="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466" y="2135061"/>
            <a:ext cx="7921064" cy="4335225"/>
          </a:xfrm>
          <a:prstGeom prst="rect">
            <a:avLst/>
          </a:prstGeom>
        </p:spPr>
      </p:pic>
      <p:sp>
        <p:nvSpPr>
          <p:cNvPr id="12" name="正方形/長方形 11"/>
          <p:cNvSpPr/>
          <p:nvPr/>
        </p:nvSpPr>
        <p:spPr>
          <a:xfrm>
            <a:off x="388036" y="1680061"/>
            <a:ext cx="1723249"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w</a:t>
            </a:r>
            <a:r>
              <a:rPr lang="en-US" altLang="ja-JP" sz="1600" dirty="0" smtClean="0">
                <a:solidFill>
                  <a:schemeClr val="tx1"/>
                </a:solidFill>
                <a:latin typeface="Meiryo" charset="-128"/>
                <a:ea typeface="Meiryo" charset="-128"/>
                <a:cs typeface="Meiryo" charset="-128"/>
              </a:rPr>
              <a:t>arm, excited,</a:t>
            </a:r>
          </a:p>
          <a:p>
            <a:pPr algn="ctr"/>
            <a:r>
              <a:rPr lang="ja-JP" altLang="en-US" sz="1600" dirty="0" smtClean="0">
                <a:solidFill>
                  <a:schemeClr val="tx1"/>
                </a:solidFill>
                <a:latin typeface="Meiryo" charset="-128"/>
                <a:ea typeface="Meiryo" charset="-128"/>
                <a:cs typeface="Meiryo" charset="-128"/>
              </a:rPr>
              <a:t>熱い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暖かい</a:t>
            </a:r>
            <a:endParaRPr kumimoji="1" lang="ja-JP" altLang="en-US" sz="1600" dirty="0">
              <a:solidFill>
                <a:schemeClr val="tx1"/>
              </a:solidFill>
              <a:latin typeface="Meiryo" charset="-128"/>
              <a:ea typeface="Meiryo" charset="-128"/>
              <a:cs typeface="Meiryo" charset="-128"/>
            </a:endParaRPr>
          </a:p>
        </p:txBody>
      </p:sp>
      <p:cxnSp>
        <p:nvCxnSpPr>
          <p:cNvPr id="13" name="直線矢印コネクタ 12"/>
          <p:cNvCxnSpPr>
            <a:stCxn id="12" idx="2"/>
          </p:cNvCxnSpPr>
          <p:nvPr/>
        </p:nvCxnSpPr>
        <p:spPr>
          <a:xfrm>
            <a:off x="1249661" y="2290237"/>
            <a:ext cx="1137078" cy="11193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899547" y="1895751"/>
            <a:ext cx="1878718"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b</a:t>
            </a:r>
            <a:r>
              <a:rPr lang="en-US" altLang="ja-JP" sz="1600" dirty="0" smtClean="0">
                <a:solidFill>
                  <a:schemeClr val="tx1"/>
                </a:solidFill>
                <a:latin typeface="Meiryo" charset="-128"/>
                <a:ea typeface="Meiryo" charset="-128"/>
                <a:cs typeface="Meiryo" charset="-128"/>
              </a:rPr>
              <a:t>lunt, boring,</a:t>
            </a:r>
          </a:p>
          <a:p>
            <a:pPr algn="ctr"/>
            <a:r>
              <a:rPr kumimoji="1" lang="ja-JP" altLang="en-US" sz="1600" dirty="0" smtClean="0">
                <a:solidFill>
                  <a:schemeClr val="tx1"/>
                </a:solidFill>
                <a:latin typeface="Meiryo" charset="-128"/>
                <a:ea typeface="Meiryo" charset="-128"/>
                <a:cs typeface="Meiryo" charset="-128"/>
              </a:rPr>
              <a:t>くだらない</a:t>
            </a:r>
            <a:r>
              <a:rPr kumimoji="1" lang="en-US" altLang="ja-JP" sz="1600" dirty="0" smtClean="0">
                <a:solidFill>
                  <a:schemeClr val="tx1"/>
                </a:solidFill>
                <a:latin typeface="Meiryo" charset="-128"/>
                <a:ea typeface="Meiryo" charset="-128"/>
                <a:cs typeface="Meiryo" charset="-128"/>
              </a:rPr>
              <a:t>,</a:t>
            </a:r>
            <a:r>
              <a:rPr kumimoji="1" lang="ja-JP" altLang="en-US" sz="1600" dirty="0" smtClean="0">
                <a:solidFill>
                  <a:schemeClr val="tx1"/>
                </a:solidFill>
                <a:latin typeface="Meiryo" charset="-128"/>
                <a:ea typeface="Meiryo" charset="-128"/>
                <a:cs typeface="Meiryo" charset="-128"/>
              </a:rPr>
              <a:t>遅い</a:t>
            </a:r>
            <a:endParaRPr kumimoji="1" lang="ja-JP" altLang="en-US" sz="1600" dirty="0">
              <a:solidFill>
                <a:schemeClr val="tx1"/>
              </a:solidFill>
              <a:latin typeface="Meiryo" charset="-128"/>
              <a:ea typeface="Meiryo" charset="-128"/>
              <a:cs typeface="Meiryo" charset="-128"/>
            </a:endParaRPr>
          </a:p>
        </p:txBody>
      </p:sp>
      <p:cxnSp>
        <p:nvCxnSpPr>
          <p:cNvPr id="16" name="直線矢印コネクタ 15"/>
          <p:cNvCxnSpPr>
            <a:stCxn id="15" idx="2"/>
          </p:cNvCxnSpPr>
          <p:nvPr/>
        </p:nvCxnSpPr>
        <p:spPr>
          <a:xfrm flipH="1">
            <a:off x="3580108" y="2505927"/>
            <a:ext cx="258798" cy="10841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p:cNvSpPr>
            <a:spLocks noGrp="1"/>
          </p:cNvSpPr>
          <p:nvPr>
            <p:ph idx="1"/>
          </p:nvPr>
        </p:nvSpPr>
        <p:spPr>
          <a:xfrm>
            <a:off x="129653" y="1050878"/>
            <a:ext cx="8884693" cy="5467516"/>
          </a:xfrm>
        </p:spPr>
        <p:txBody>
          <a:bodyPr>
            <a:normAutofit/>
          </a:bodyPr>
          <a:lstStyle/>
          <a:p>
            <a:r>
              <a:rPr lang="en-US" altLang="ja-JP" dirty="0" smtClean="0"/>
              <a:t>coffee</a:t>
            </a:r>
            <a:r>
              <a:rPr lang="ja-JP" altLang="en-US" dirty="0" smtClean="0"/>
              <a:t>でコーヒーよりも多く共起</a:t>
            </a:r>
            <a:endParaRPr lang="en-US" altLang="ja-JP" dirty="0"/>
          </a:p>
        </p:txBody>
      </p:sp>
      <p:sp>
        <p:nvSpPr>
          <p:cNvPr id="40" name="正方形/長方形 39"/>
          <p:cNvSpPr/>
          <p:nvPr/>
        </p:nvSpPr>
        <p:spPr>
          <a:xfrm>
            <a:off x="434239" y="4045111"/>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388036" y="4407307"/>
            <a:ext cx="8626306" cy="1754326"/>
          </a:xfrm>
          <a:prstGeom prst="rect">
            <a:avLst/>
          </a:prstGeom>
          <a:noFill/>
          <a:ln w="28575">
            <a:solidFill>
              <a:srgbClr val="C00000"/>
            </a:solidFill>
          </a:ln>
        </p:spPr>
        <p:txBody>
          <a:bodyPr wrap="square" rtlCol="0">
            <a:spAutoFit/>
          </a:bodyPr>
          <a:lstStyle/>
          <a:p>
            <a:r>
              <a:rPr lang="en-US" altLang="ja-JP" dirty="0" smtClean="0">
                <a:latin typeface="Meiryo" charset="-128"/>
                <a:ea typeface="Meiryo" charset="-128"/>
                <a:cs typeface="Meiryo" charset="-128"/>
              </a:rPr>
              <a:t>《warm, excited》</a:t>
            </a:r>
          </a:p>
          <a:p>
            <a:r>
              <a:rPr lang="ja-JP" altLang="en-US" dirty="0" smtClean="0">
                <a:latin typeface="Meiryo" charset="-128"/>
                <a:ea typeface="Meiryo" charset="-128"/>
                <a:cs typeface="Meiryo" charset="-128"/>
              </a:rPr>
              <a:t>　　コーヒーは熱いものとの一般認識（アイスコーヒーは日本由来）</a:t>
            </a:r>
            <a:endParaRPr lang="en-US" altLang="ja-JP" dirty="0" smtClean="0">
              <a:latin typeface="Meiryo" charset="-128"/>
              <a:ea typeface="Meiryo" charset="-128"/>
              <a:cs typeface="Meiryo" charset="-128"/>
            </a:endParaRPr>
          </a:p>
          <a:p>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《blunt, boring</a:t>
            </a:r>
            <a:r>
              <a:rPr lang="en-US" altLang="ja-JP" dirty="0" smtClean="0">
                <a:latin typeface="Meiryo" charset="-128"/>
                <a:ea typeface="Meiryo" charset="-128"/>
                <a:cs typeface="Meiryo" charset="-128"/>
              </a:rPr>
              <a:t>》</a:t>
            </a:r>
          </a:p>
          <a:p>
            <a:r>
              <a:rPr lang="ja-JP" altLang="en-US" dirty="0" smtClean="0">
                <a:latin typeface="Meiryo" charset="-128"/>
                <a:ea typeface="Meiryo" charset="-128"/>
                <a:cs typeface="Meiryo" charset="-128"/>
              </a:rPr>
              <a:t>　　コーヒーが</a:t>
            </a:r>
            <a:r>
              <a:rPr lang="en-US" altLang="ja-JP" dirty="0" smtClean="0">
                <a:latin typeface="Meiryo" charset="-128"/>
                <a:ea typeface="Meiryo" charset="-128"/>
                <a:cs typeface="Meiryo" charset="-128"/>
              </a:rPr>
              <a:t>’boring’</a:t>
            </a:r>
            <a:r>
              <a:rPr lang="ja-JP" altLang="en-US" dirty="0" smtClean="0">
                <a:latin typeface="Meiryo" charset="-128"/>
                <a:ea typeface="Meiryo" charset="-128"/>
                <a:cs typeface="Meiryo" charset="-128"/>
              </a:rPr>
              <a:t>な文脈に多く存在</a:t>
            </a:r>
            <a:endParaRPr lang="en-US" altLang="ja-JP" dirty="0" smtClean="0">
              <a:latin typeface="Meiryo" charset="-128"/>
              <a:ea typeface="Meiryo" charset="-128"/>
              <a:cs typeface="Meiryo" charset="-128"/>
            </a:endParaRPr>
          </a:p>
          <a:p>
            <a:r>
              <a:rPr lang="en-US" altLang="ja-JP" dirty="0">
                <a:latin typeface="Meiryo" charset="-128"/>
                <a:ea typeface="Meiryo" charset="-128"/>
                <a:cs typeface="Meiryo" charset="-128"/>
              </a:rPr>
              <a:t>	</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‘boring’</a:t>
            </a:r>
            <a:r>
              <a:rPr lang="ja-JP" altLang="en-US" dirty="0" smtClean="0">
                <a:latin typeface="Meiryo" charset="-128"/>
                <a:ea typeface="Meiryo" charset="-128"/>
                <a:cs typeface="Meiryo" charset="-128"/>
              </a:rPr>
              <a:t>でないコーヒーの作り方を紹介する記事は多い）</a:t>
            </a:r>
            <a:endParaRPr kumimoji="1" lang="ja-JP" altLang="en-US" dirty="0">
              <a:latin typeface="Meiryo" charset="-128"/>
              <a:ea typeface="Meiryo" charset="-128"/>
              <a:cs typeface="Meiryo" charset="-128"/>
            </a:endParaRPr>
          </a:p>
        </p:txBody>
      </p:sp>
      <p:sp>
        <p:nvSpPr>
          <p:cNvPr id="14" name="テキスト ボックス 13"/>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62996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r>
              <a:rPr kumimoji="1" lang="en-US" altLang="ja-JP" smtClean="0"/>
              <a:t>2018/2/6</a:t>
            </a:r>
            <a:endParaRPr kumimoji="1" lang="ja-JP" altLang="en-US"/>
          </a:p>
        </p:txBody>
      </p:sp>
      <p:sp>
        <p:nvSpPr>
          <p:cNvPr id="6" name="スライド番号プレースホルダー 5"/>
          <p:cNvSpPr>
            <a:spLocks noGrp="1"/>
          </p:cNvSpPr>
          <p:nvPr>
            <p:ph type="sldNum" sz="quarter" idx="12"/>
          </p:nvPr>
        </p:nvSpPr>
        <p:spPr/>
        <p:txBody>
          <a:bodyPr/>
          <a:lstStyle/>
          <a:p>
            <a:fld id="{DAFA858E-4867-2F41-8E65-17EE4AD74606}" type="slidenum">
              <a:rPr kumimoji="1" lang="ja-JP" altLang="en-US" smtClean="0"/>
              <a:t>27</a:t>
            </a:fld>
            <a:endParaRPr kumimoji="1" lang="ja-JP" altLang="en-US"/>
          </a:p>
        </p:txBody>
      </p:sp>
      <p:sp>
        <p:nvSpPr>
          <p:cNvPr id="3" name="タイトル 2"/>
          <p:cNvSpPr>
            <a:spLocks noGrp="1"/>
          </p:cNvSpPr>
          <p:nvPr>
            <p:ph type="title"/>
          </p:nvPr>
        </p:nvSpPr>
        <p:spPr/>
        <p:txBody>
          <a:bodyPr/>
          <a:lstStyle/>
          <a:p>
            <a:r>
              <a:rPr kumimoji="1" lang="en-US" altLang="ja-JP" dirty="0" smtClean="0"/>
              <a:t>3. </a:t>
            </a:r>
            <a:r>
              <a:rPr kumimoji="1" lang="ja-JP" altLang="en-US" dirty="0" smtClean="0"/>
              <a:t>同一対象への感じ方の言語間比較</a:t>
            </a:r>
            <a:endParaRPr kumimoji="1" lang="ja-JP" altLang="en-US" dirty="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466" y="2135061"/>
            <a:ext cx="7921064" cy="4335225"/>
          </a:xfrm>
          <a:prstGeom prst="rect">
            <a:avLst/>
          </a:prstGeom>
        </p:spPr>
      </p:pic>
      <p:sp>
        <p:nvSpPr>
          <p:cNvPr id="22" name="正方形/長方形 21"/>
          <p:cNvSpPr/>
          <p:nvPr/>
        </p:nvSpPr>
        <p:spPr>
          <a:xfrm>
            <a:off x="1292465" y="5770865"/>
            <a:ext cx="1777844"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d</a:t>
            </a:r>
            <a:r>
              <a:rPr lang="en-US" altLang="ja-JP" sz="1600" dirty="0" smtClean="0">
                <a:solidFill>
                  <a:schemeClr val="tx1"/>
                </a:solidFill>
                <a:latin typeface="Meiryo" charset="-128"/>
                <a:ea typeface="Meiryo" charset="-128"/>
                <a:cs typeface="Meiryo" charset="-128"/>
              </a:rPr>
              <a:t>ifficult, strong,</a:t>
            </a:r>
          </a:p>
          <a:p>
            <a:pPr algn="ctr"/>
            <a:r>
              <a:rPr lang="ja-JP" altLang="en-US" sz="1600" dirty="0" smtClean="0">
                <a:solidFill>
                  <a:schemeClr val="tx1"/>
                </a:solidFill>
                <a:latin typeface="Meiryo" charset="-128"/>
                <a:ea typeface="Meiryo" charset="-128"/>
                <a:cs typeface="Meiryo" charset="-128"/>
              </a:rPr>
              <a:t>強い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苦い</a:t>
            </a:r>
            <a:endParaRPr kumimoji="1" lang="ja-JP" altLang="en-US" sz="1600" dirty="0">
              <a:solidFill>
                <a:schemeClr val="tx1"/>
              </a:solidFill>
              <a:latin typeface="Meiryo" charset="-128"/>
              <a:ea typeface="Meiryo" charset="-128"/>
              <a:cs typeface="Meiryo" charset="-128"/>
            </a:endParaRPr>
          </a:p>
        </p:txBody>
      </p:sp>
      <p:cxnSp>
        <p:nvCxnSpPr>
          <p:cNvPr id="23" name="直線矢印コネクタ 22"/>
          <p:cNvCxnSpPr>
            <a:stCxn id="22" idx="0"/>
          </p:cNvCxnSpPr>
          <p:nvPr/>
        </p:nvCxnSpPr>
        <p:spPr>
          <a:xfrm flipH="1" flipV="1">
            <a:off x="1782306" y="5358344"/>
            <a:ext cx="399081" cy="412521"/>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698576" y="5154434"/>
            <a:ext cx="1777844"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latin typeface="Meiryo" charset="-128"/>
                <a:ea typeface="Meiryo" charset="-128"/>
                <a:cs typeface="Meiryo" charset="-128"/>
              </a:rPr>
              <a:t>pretty, adorable,</a:t>
            </a:r>
          </a:p>
          <a:p>
            <a:pPr algn="ctr"/>
            <a:r>
              <a:rPr kumimoji="1" lang="ja-JP" altLang="en-US" sz="1600" dirty="0" smtClean="0">
                <a:solidFill>
                  <a:schemeClr val="tx1"/>
                </a:solidFill>
                <a:latin typeface="Meiryo" charset="-128"/>
                <a:ea typeface="Meiryo" charset="-128"/>
                <a:cs typeface="Meiryo" charset="-128"/>
              </a:rPr>
              <a:t>恋しい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可愛い</a:t>
            </a:r>
            <a:endParaRPr kumimoji="1" lang="ja-JP" altLang="en-US" sz="1600" dirty="0">
              <a:solidFill>
                <a:schemeClr val="tx1"/>
              </a:solidFill>
              <a:latin typeface="Meiryo" charset="-128"/>
              <a:ea typeface="Meiryo" charset="-128"/>
              <a:cs typeface="Meiryo" charset="-128"/>
            </a:endParaRPr>
          </a:p>
        </p:txBody>
      </p:sp>
      <p:cxnSp>
        <p:nvCxnSpPr>
          <p:cNvPr id="27" name="直線矢印コネクタ 26"/>
          <p:cNvCxnSpPr>
            <a:stCxn id="26" idx="0"/>
          </p:cNvCxnSpPr>
          <p:nvPr/>
        </p:nvCxnSpPr>
        <p:spPr>
          <a:xfrm flipV="1">
            <a:off x="4587498" y="4510007"/>
            <a:ext cx="1" cy="644427"/>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2"/>
          <p:cNvSpPr>
            <a:spLocks noGrp="1"/>
          </p:cNvSpPr>
          <p:nvPr>
            <p:ph idx="1"/>
          </p:nvPr>
        </p:nvSpPr>
        <p:spPr>
          <a:xfrm>
            <a:off x="129653" y="1050878"/>
            <a:ext cx="8884693" cy="5467516"/>
          </a:xfrm>
        </p:spPr>
        <p:txBody>
          <a:bodyPr>
            <a:normAutofit/>
          </a:bodyPr>
          <a:lstStyle/>
          <a:p>
            <a:r>
              <a:rPr lang="ja-JP" altLang="en-US" dirty="0" smtClean="0"/>
              <a:t>コーヒーで</a:t>
            </a:r>
            <a:r>
              <a:rPr lang="en-US" altLang="ja-JP" dirty="0" smtClean="0"/>
              <a:t>coffee</a:t>
            </a:r>
            <a:r>
              <a:rPr lang="ja-JP" altLang="en-US" dirty="0" smtClean="0"/>
              <a:t>よりも多く共起</a:t>
            </a:r>
            <a:endParaRPr lang="en-US" altLang="ja-JP" dirty="0"/>
          </a:p>
        </p:txBody>
      </p:sp>
      <p:sp>
        <p:nvSpPr>
          <p:cNvPr id="40" name="正方形/長方形 39"/>
          <p:cNvSpPr/>
          <p:nvPr/>
        </p:nvSpPr>
        <p:spPr>
          <a:xfrm>
            <a:off x="449739" y="1609906"/>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388039" y="1963269"/>
            <a:ext cx="8626306" cy="1754326"/>
          </a:xfrm>
          <a:prstGeom prst="rect">
            <a:avLst/>
          </a:prstGeom>
          <a:noFill/>
          <a:ln w="28575">
            <a:solidFill>
              <a:srgbClr val="3499C4"/>
            </a:solidFill>
          </a:ln>
        </p:spPr>
        <p:txBody>
          <a:bodyPr wrap="square" rtlCol="0">
            <a:spAutoFit/>
          </a:bodyPr>
          <a:lstStyle/>
          <a:p>
            <a:r>
              <a:rPr lang="en-US" altLang="ja-JP" dirty="0" smtClean="0">
                <a:latin typeface="Meiryo" charset="-128"/>
                <a:ea typeface="Meiryo" charset="-128"/>
                <a:cs typeface="Meiryo" charset="-128"/>
              </a:rPr>
              <a:t>《</a:t>
            </a:r>
            <a:r>
              <a:rPr lang="ja-JP" altLang="en-US" dirty="0" smtClean="0">
                <a:latin typeface="Meiryo" charset="-128"/>
                <a:ea typeface="Meiryo" charset="-128"/>
                <a:cs typeface="Meiryo" charset="-128"/>
              </a:rPr>
              <a:t>強い</a:t>
            </a:r>
            <a:r>
              <a:rPr lang="en-US" altLang="ja-JP" dirty="0" smtClean="0">
                <a:latin typeface="Meiryo" charset="-128"/>
                <a:ea typeface="Meiryo" charset="-128"/>
                <a:cs typeface="Meiryo" charset="-128"/>
              </a:rPr>
              <a:t>, </a:t>
            </a:r>
            <a:r>
              <a:rPr lang="ja-JP" altLang="en-US" dirty="0" smtClean="0">
                <a:latin typeface="Meiryo" charset="-128"/>
                <a:ea typeface="Meiryo" charset="-128"/>
                <a:cs typeface="Meiryo" charset="-128"/>
              </a:rPr>
              <a:t>苦い</a:t>
            </a:r>
            <a:r>
              <a:rPr lang="en-US" altLang="ja-JP" dirty="0" smtClean="0">
                <a:latin typeface="Meiryo" charset="-128"/>
                <a:ea typeface="Meiryo" charset="-128"/>
                <a:cs typeface="Meiryo" charset="-128"/>
              </a:rPr>
              <a:t>》</a:t>
            </a:r>
          </a:p>
          <a:p>
            <a:r>
              <a:rPr lang="ja-JP" altLang="en-US" dirty="0" smtClean="0">
                <a:latin typeface="Meiryo" charset="-128"/>
                <a:ea typeface="Meiryo" charset="-128"/>
                <a:cs typeface="Meiryo" charset="-128"/>
              </a:rPr>
              <a:t>　　コーヒーは苦いものとの一般認識</a:t>
            </a:r>
            <a:endParaRPr lang="en-US" altLang="ja-JP" dirty="0" smtClean="0">
              <a:latin typeface="Meiryo" charset="-128"/>
              <a:ea typeface="Meiryo" charset="-128"/>
              <a:cs typeface="Meiryo" charset="-128"/>
            </a:endParaRPr>
          </a:p>
          <a:p>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a:t>
            </a:r>
            <a:r>
              <a:rPr kumimoji="1" lang="ja-JP" altLang="en-US" dirty="0" smtClean="0">
                <a:latin typeface="Meiryo" charset="-128"/>
                <a:ea typeface="Meiryo" charset="-128"/>
                <a:cs typeface="Meiryo" charset="-128"/>
              </a:rPr>
              <a:t>恋しい</a:t>
            </a:r>
            <a:r>
              <a:rPr kumimoji="1" lang="en-US" altLang="ja-JP" dirty="0" smtClean="0">
                <a:latin typeface="Meiryo" charset="-128"/>
                <a:ea typeface="Meiryo" charset="-128"/>
                <a:cs typeface="Meiryo" charset="-128"/>
              </a:rPr>
              <a:t>, </a:t>
            </a:r>
            <a:r>
              <a:rPr kumimoji="1" lang="ja-JP" altLang="en-US" dirty="0" smtClean="0">
                <a:latin typeface="Meiryo" charset="-128"/>
                <a:ea typeface="Meiryo" charset="-128"/>
                <a:cs typeface="Meiryo" charset="-128"/>
              </a:rPr>
              <a:t>可愛い</a:t>
            </a:r>
            <a:r>
              <a:rPr lang="en-US" altLang="ja-JP" dirty="0" smtClean="0">
                <a:latin typeface="Meiryo" charset="-128"/>
                <a:ea typeface="Meiryo" charset="-128"/>
                <a:cs typeface="Meiryo" charset="-128"/>
              </a:rPr>
              <a:t>》</a:t>
            </a:r>
          </a:p>
          <a:p>
            <a:r>
              <a:rPr lang="ja-JP" altLang="en-US" dirty="0" smtClean="0">
                <a:latin typeface="Meiryo" charset="-128"/>
                <a:ea typeface="Meiryo" charset="-128"/>
                <a:cs typeface="Meiryo" charset="-128"/>
              </a:rPr>
              <a:t>　　可愛いコーヒーというジャンルが存在</a:t>
            </a:r>
            <a:endParaRPr lang="en-US" altLang="ja-JP" dirty="0" smtClean="0">
              <a:latin typeface="Meiryo" charset="-128"/>
              <a:ea typeface="Meiryo" charset="-128"/>
              <a:cs typeface="Meiryo" charset="-128"/>
            </a:endParaRPr>
          </a:p>
          <a:p>
            <a:r>
              <a:rPr lang="en-US" altLang="ja-JP" dirty="0" smtClean="0">
                <a:latin typeface="Meiryo" charset="-128"/>
                <a:ea typeface="Meiryo" charset="-128"/>
                <a:cs typeface="Meiryo" charset="-128"/>
              </a:rPr>
              <a:t>	</a:t>
            </a:r>
            <a:r>
              <a:rPr lang="ja-JP" altLang="en-US" dirty="0" smtClean="0">
                <a:latin typeface="Meiryo" charset="-128"/>
                <a:ea typeface="Meiryo" charset="-128"/>
                <a:cs typeface="Meiryo" charset="-128"/>
              </a:rPr>
              <a:t>（ラテアート→アメリカではキャラクターを描くことは一般的でない）</a:t>
            </a:r>
            <a:endParaRPr kumimoji="1" lang="ja-JP" altLang="en-US" dirty="0">
              <a:latin typeface="Meiryo" charset="-128"/>
              <a:ea typeface="Meiryo" charset="-128"/>
              <a:cs typeface="Meiryo" charset="-128"/>
            </a:endParaRPr>
          </a:p>
        </p:txBody>
      </p:sp>
      <p:sp>
        <p:nvSpPr>
          <p:cNvPr id="14" name="テキスト ボックス 13"/>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9725186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3. </a:t>
            </a:r>
            <a:r>
              <a:rPr kumimoji="1" lang="ja-JP" altLang="en-US" dirty="0" smtClean="0"/>
              <a:t>同一対象への感じ方の言語間比較</a:t>
            </a:r>
            <a:endParaRPr kumimoji="1" lang="ja-JP" altLang="en-US" dirty="0"/>
          </a:p>
        </p:txBody>
      </p:sp>
      <p:sp>
        <p:nvSpPr>
          <p:cNvPr id="3" name="コンテンツ プレースホルダー 2"/>
          <p:cNvSpPr>
            <a:spLocks noGrp="1"/>
          </p:cNvSpPr>
          <p:nvPr>
            <p:ph idx="1"/>
          </p:nvPr>
        </p:nvSpPr>
        <p:spPr>
          <a:xfrm>
            <a:off x="129653" y="1050878"/>
            <a:ext cx="8884693" cy="5349922"/>
          </a:xfrm>
        </p:spPr>
        <p:txBody>
          <a:bodyPr>
            <a:normAutofit/>
          </a:bodyPr>
          <a:lstStyle/>
          <a:p>
            <a:r>
              <a:rPr lang="ja-JP" altLang="en-US" dirty="0" smtClean="0"/>
              <a:t>それぞれの</a:t>
            </a:r>
            <a:r>
              <a:rPr kumimoji="1" lang="ja-JP" altLang="en-US" dirty="0" smtClean="0"/>
              <a:t>ペア</a:t>
            </a:r>
            <a:r>
              <a:rPr lang="ja-JP" altLang="en-US" dirty="0" smtClean="0"/>
              <a:t>について、感じ方の文化的差異を検出できた</a:t>
            </a:r>
            <a:endParaRPr lang="en-US" altLang="ja-JP" dirty="0"/>
          </a:p>
          <a:p>
            <a:pPr lvl="1"/>
            <a:r>
              <a:rPr lang="en-US" altLang="ja-JP" sz="1800" b="1" dirty="0"/>
              <a:t>c</a:t>
            </a:r>
            <a:r>
              <a:rPr lang="en-US" altLang="ja-JP" sz="1800" b="1" dirty="0" smtClean="0"/>
              <a:t>offee / </a:t>
            </a:r>
            <a:r>
              <a:rPr lang="ja-JP" altLang="en-US" sz="1800" b="1" dirty="0" smtClean="0"/>
              <a:t>コーヒー</a:t>
            </a:r>
            <a:endParaRPr lang="en-US" altLang="ja-JP" sz="1800" b="1" dirty="0" smtClean="0"/>
          </a:p>
          <a:p>
            <a:pPr marL="457200" lvl="1" indent="0">
              <a:buNone/>
            </a:pPr>
            <a:r>
              <a:rPr lang="en-US" altLang="ja-JP" dirty="0"/>
              <a:t>	</a:t>
            </a:r>
            <a:r>
              <a:rPr lang="ja-JP" altLang="en-US" sz="1800" dirty="0" smtClean="0"/>
              <a:t>英語圏：</a:t>
            </a:r>
            <a:r>
              <a:rPr lang="en-US" altLang="ja-JP" sz="1800" dirty="0" smtClean="0"/>
              <a:t>《warm, excited》《blunt, boring》</a:t>
            </a:r>
          </a:p>
          <a:p>
            <a:pPr marL="457200" lvl="1" indent="0">
              <a:buNone/>
            </a:pPr>
            <a:r>
              <a:rPr lang="en-US" altLang="ja-JP" sz="1800" dirty="0"/>
              <a:t>	</a:t>
            </a:r>
            <a:r>
              <a:rPr lang="ja-JP" altLang="en-US" sz="1800" dirty="0" smtClean="0"/>
              <a:t>日本語圏：</a:t>
            </a:r>
            <a:r>
              <a:rPr lang="en-US" altLang="ja-JP" sz="1800" dirty="0" smtClean="0"/>
              <a:t>《</a:t>
            </a:r>
            <a:r>
              <a:rPr lang="ja-JP" altLang="en-US" sz="1800" dirty="0" smtClean="0"/>
              <a:t>強い</a:t>
            </a:r>
            <a:r>
              <a:rPr lang="en-US" altLang="ja-JP" sz="1800" dirty="0" smtClean="0"/>
              <a:t>, </a:t>
            </a:r>
            <a:r>
              <a:rPr lang="ja-JP" altLang="en-US" sz="1800" dirty="0" smtClean="0"/>
              <a:t>苦い</a:t>
            </a:r>
            <a:r>
              <a:rPr lang="en-US" altLang="ja-JP" sz="1800" dirty="0" smtClean="0"/>
              <a:t>》《</a:t>
            </a:r>
            <a:r>
              <a:rPr lang="ja-JP" altLang="en-US" sz="1800" dirty="0" smtClean="0"/>
              <a:t>恋しい</a:t>
            </a:r>
            <a:r>
              <a:rPr lang="en-US" altLang="ja-JP" sz="1800" dirty="0" smtClean="0"/>
              <a:t>, </a:t>
            </a:r>
            <a:r>
              <a:rPr lang="ja-JP" altLang="en-US" sz="1800" dirty="0" smtClean="0"/>
              <a:t>可愛い</a:t>
            </a:r>
            <a:r>
              <a:rPr lang="en-US" altLang="ja-JP" sz="1800" dirty="0" smtClean="0"/>
              <a:t>》</a:t>
            </a:r>
          </a:p>
          <a:p>
            <a:pPr marL="457200" lvl="1" indent="0">
              <a:buNone/>
            </a:pPr>
            <a:endParaRPr lang="en-US" altLang="ja-JP" dirty="0" smtClean="0"/>
          </a:p>
          <a:p>
            <a:pPr lvl="1"/>
            <a:r>
              <a:rPr lang="en-US" altLang="ja-JP" sz="1800" b="1" dirty="0" smtClean="0"/>
              <a:t>tea / </a:t>
            </a:r>
            <a:r>
              <a:rPr lang="ja-JP" altLang="en-US" sz="1800" b="1" dirty="0" smtClean="0"/>
              <a:t>紅茶</a:t>
            </a:r>
            <a:endParaRPr lang="en-US" altLang="ja-JP" sz="1800" b="1" dirty="0" smtClean="0"/>
          </a:p>
          <a:p>
            <a:pPr marL="457200" lvl="1" indent="0">
              <a:buNone/>
            </a:pPr>
            <a:r>
              <a:rPr lang="en-US" altLang="ja-JP" dirty="0"/>
              <a:t>	</a:t>
            </a:r>
            <a:r>
              <a:rPr lang="ja-JP" altLang="en-US" sz="1800" dirty="0" smtClean="0"/>
              <a:t>英語圏：</a:t>
            </a:r>
            <a:r>
              <a:rPr lang="en-US" altLang="ja-JP" sz="1800" dirty="0" smtClean="0"/>
              <a:t>《</a:t>
            </a:r>
            <a:r>
              <a:rPr lang="ja-JP" altLang="en-US" sz="1800" dirty="0" smtClean="0"/>
              <a:t>色</a:t>
            </a:r>
            <a:r>
              <a:rPr lang="en-US" altLang="ja-JP" sz="1800" dirty="0" smtClean="0"/>
              <a:t>》《pretty, adorable》</a:t>
            </a:r>
          </a:p>
          <a:p>
            <a:pPr marL="457200" lvl="1" indent="0">
              <a:buNone/>
            </a:pPr>
            <a:endParaRPr kumimoji="1" lang="en-US" altLang="ja-JP" dirty="0"/>
          </a:p>
          <a:p>
            <a:pPr lvl="1"/>
            <a:r>
              <a:rPr lang="en-US" altLang="ja-JP" sz="1800" b="1" dirty="0"/>
              <a:t>s</a:t>
            </a:r>
            <a:r>
              <a:rPr lang="en-US" altLang="ja-JP" sz="1800" b="1" dirty="0" smtClean="0"/>
              <a:t>moothie / </a:t>
            </a:r>
            <a:r>
              <a:rPr lang="ja-JP" altLang="en-US" sz="1800" b="1" dirty="0" smtClean="0"/>
              <a:t>スムージー</a:t>
            </a:r>
            <a:endParaRPr lang="en-US" altLang="ja-JP" sz="1800" b="1" dirty="0" smtClean="0"/>
          </a:p>
          <a:p>
            <a:pPr marL="457200" lvl="1" indent="0">
              <a:buNone/>
            </a:pPr>
            <a:r>
              <a:rPr lang="en-US" altLang="ja-JP" dirty="0"/>
              <a:t>	</a:t>
            </a:r>
            <a:r>
              <a:rPr lang="ja-JP" altLang="en-US" sz="1800" dirty="0" smtClean="0"/>
              <a:t>英語圏：</a:t>
            </a:r>
            <a:r>
              <a:rPr lang="en-US" altLang="ja-JP" sz="1800" dirty="0" smtClean="0"/>
              <a:t>《</a:t>
            </a:r>
            <a:r>
              <a:rPr lang="ja-JP" altLang="en-US" sz="1800" dirty="0" smtClean="0"/>
              <a:t>色</a:t>
            </a:r>
            <a:r>
              <a:rPr lang="en-US" altLang="ja-JP" sz="1800" dirty="0" smtClean="0"/>
              <a:t>》《pretty, adorable》《thick, giant》</a:t>
            </a:r>
          </a:p>
          <a:p>
            <a:pPr marL="457200" lvl="1" indent="0">
              <a:buNone/>
            </a:pPr>
            <a:r>
              <a:rPr lang="en-US" altLang="ja-JP" sz="1800" dirty="0"/>
              <a:t>	</a:t>
            </a:r>
            <a:r>
              <a:rPr lang="ja-JP" altLang="en-US" sz="1800" dirty="0" smtClean="0"/>
              <a:t>日本語圏：</a:t>
            </a:r>
            <a:r>
              <a:rPr lang="en-US" altLang="ja-JP" sz="1800" dirty="0" smtClean="0"/>
              <a:t>《</a:t>
            </a:r>
            <a:r>
              <a:rPr lang="ja-JP" altLang="en-US" sz="1800" dirty="0" smtClean="0"/>
              <a:t>悪い</a:t>
            </a:r>
            <a:r>
              <a:rPr lang="en-US" altLang="ja-JP" sz="1800" dirty="0" smtClean="0"/>
              <a:t>, </a:t>
            </a:r>
            <a:r>
              <a:rPr lang="ja-JP" altLang="en-US" sz="1800" dirty="0" smtClean="0"/>
              <a:t>不味い</a:t>
            </a:r>
            <a:r>
              <a:rPr lang="en-US" altLang="ja-JP" sz="1800" dirty="0" smtClean="0"/>
              <a:t>》《</a:t>
            </a:r>
            <a:r>
              <a:rPr lang="ja-JP" altLang="en-US" sz="1800" dirty="0" smtClean="0"/>
              <a:t>ぽい</a:t>
            </a:r>
            <a:r>
              <a:rPr lang="en-US" altLang="ja-JP" sz="1800" dirty="0" smtClean="0"/>
              <a:t>, </a:t>
            </a:r>
            <a:r>
              <a:rPr lang="ja-JP" altLang="en-US" sz="1800" dirty="0" smtClean="0"/>
              <a:t>っぽい</a:t>
            </a:r>
            <a:r>
              <a:rPr lang="en-US" altLang="ja-JP" sz="1800" dirty="0" smtClean="0"/>
              <a:t>》</a:t>
            </a:r>
          </a:p>
          <a:p>
            <a:pPr marL="457200" lvl="1" indent="0">
              <a:buNone/>
            </a:pPr>
            <a:endParaRPr kumimoji="1" lang="en-US" altLang="ja-JP" b="1" dirty="0"/>
          </a:p>
          <a:p>
            <a:pPr lvl="1"/>
            <a:r>
              <a:rPr lang="en-US" altLang="ja-JP" sz="1800" b="1" dirty="0"/>
              <a:t>j</a:t>
            </a:r>
            <a:r>
              <a:rPr kumimoji="1" lang="en-US" altLang="ja-JP" sz="1800" b="1" dirty="0" smtClean="0"/>
              <a:t>uice / </a:t>
            </a:r>
            <a:r>
              <a:rPr kumimoji="1" lang="ja-JP" altLang="en-US" sz="1800" b="1" dirty="0" smtClean="0"/>
              <a:t>ミックスジュース</a:t>
            </a:r>
            <a:endParaRPr lang="en-US" altLang="ja-JP" sz="1800" b="1" dirty="0" smtClean="0"/>
          </a:p>
          <a:p>
            <a:pPr marL="457200" lvl="1" indent="0">
              <a:buNone/>
            </a:pPr>
            <a:r>
              <a:rPr kumimoji="1" lang="en-US" altLang="ja-JP" dirty="0"/>
              <a:t>	</a:t>
            </a:r>
            <a:r>
              <a:rPr kumimoji="1" lang="ja-JP" altLang="en-US" sz="1800" dirty="0" smtClean="0"/>
              <a:t>英語圏：</a:t>
            </a:r>
            <a:r>
              <a:rPr kumimoji="1" lang="en-US" altLang="ja-JP" sz="1800" dirty="0" smtClean="0"/>
              <a:t>《little, poor》</a:t>
            </a:r>
            <a:r>
              <a:rPr lang="en-US" altLang="ja-JP" sz="1800" dirty="0" smtClean="0"/>
              <a:t>《much, few》《refreshing, cool》</a:t>
            </a:r>
            <a:endParaRPr kumimoji="1" lang="en-US" altLang="ja-JP" sz="1800" dirty="0" smtClean="0"/>
          </a:p>
          <a:p>
            <a:pPr marL="457200" lvl="1" indent="0">
              <a:buNone/>
            </a:pPr>
            <a:r>
              <a:rPr lang="en-US" altLang="ja-JP" sz="1800" dirty="0"/>
              <a:t>	</a:t>
            </a:r>
            <a:r>
              <a:rPr lang="ja-JP" altLang="en-US" sz="1800" dirty="0" smtClean="0"/>
              <a:t>日本語圏：</a:t>
            </a:r>
            <a:r>
              <a:rPr lang="en-US" altLang="ja-JP" sz="1800" dirty="0" smtClean="0"/>
              <a:t>《</a:t>
            </a:r>
            <a:r>
              <a:rPr lang="ja-JP" altLang="en-US" sz="1800" dirty="0" smtClean="0"/>
              <a:t>面白い</a:t>
            </a:r>
            <a:r>
              <a:rPr lang="en-US" altLang="ja-JP" sz="1800" dirty="0" smtClean="0"/>
              <a:t>, </a:t>
            </a:r>
            <a:r>
              <a:rPr lang="ja-JP" altLang="en-US" sz="1800" dirty="0" smtClean="0"/>
              <a:t>楽しい</a:t>
            </a:r>
            <a:r>
              <a:rPr lang="en-US" altLang="ja-JP" sz="1800" dirty="0" smtClean="0"/>
              <a:t>》《</a:t>
            </a:r>
            <a:r>
              <a:rPr lang="ja-JP" altLang="en-US" sz="1800" dirty="0" smtClean="0"/>
              <a:t>やばい</a:t>
            </a:r>
            <a:r>
              <a:rPr lang="en-US" altLang="ja-JP" sz="1800" dirty="0" smtClean="0"/>
              <a:t>, </a:t>
            </a:r>
            <a:r>
              <a:rPr lang="ja-JP" altLang="en-US" sz="1800" dirty="0" smtClean="0"/>
              <a:t>素晴らしい</a:t>
            </a:r>
            <a:r>
              <a:rPr lang="en-US" altLang="ja-JP" sz="1800" dirty="0" smtClean="0"/>
              <a:t>》《</a:t>
            </a:r>
            <a:r>
              <a:rPr lang="ja-JP" altLang="en-US" sz="1800" dirty="0" smtClean="0"/>
              <a:t>恋しい</a:t>
            </a:r>
            <a:r>
              <a:rPr lang="en-US" altLang="ja-JP" sz="1800" dirty="0" smtClean="0"/>
              <a:t>, </a:t>
            </a:r>
            <a:r>
              <a:rPr lang="ja-JP" altLang="en-US" sz="1800" dirty="0" smtClean="0"/>
              <a:t>可愛い</a:t>
            </a:r>
            <a:r>
              <a:rPr lang="en-US" altLang="ja-JP" sz="1800" dirty="0" smtClean="0"/>
              <a:t>》</a:t>
            </a:r>
            <a:endParaRPr lang="en-US" altLang="ja-JP" sz="1800" dirty="0"/>
          </a:p>
          <a:p>
            <a:pPr marL="457200" lvl="1" indent="0">
              <a:buNone/>
            </a:pPr>
            <a:endParaRPr kumimoji="1" lang="en-US" altLang="ja-JP" dirty="0" smtClean="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28</a:t>
            </a:fld>
            <a:endParaRPr kumimoji="1" lang="ja-JP" altLang="en-US"/>
          </a:p>
        </p:txBody>
      </p:sp>
      <p:sp>
        <p:nvSpPr>
          <p:cNvPr id="8" name="テキスト ボックス 7"/>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3.</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評価実験</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27646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a:buFont typeface="+mj-lt"/>
              <a:buAutoNum type="arabicPeriod"/>
            </a:pPr>
            <a:r>
              <a:rPr kumimoji="1" lang="ja-JP" altLang="en-US" dirty="0" smtClean="0">
                <a:solidFill>
                  <a:schemeClr val="bg1">
                    <a:lumMod val="75000"/>
                  </a:schemeClr>
                </a:solidFill>
              </a:rPr>
              <a:t>背景</a:t>
            </a:r>
            <a:r>
              <a:rPr lang="ja-JP" altLang="en-US" dirty="0" smtClean="0">
                <a:solidFill>
                  <a:schemeClr val="bg1">
                    <a:lumMod val="75000"/>
                  </a:schemeClr>
                </a:solidFill>
              </a:rPr>
              <a:t>・目的</a:t>
            </a:r>
            <a:endParaRPr lang="en-US" altLang="ja-JP" dirty="0" smtClean="0">
              <a:solidFill>
                <a:schemeClr val="bg1">
                  <a:lumMod val="75000"/>
                </a:schemeClr>
              </a:solidFill>
            </a:endParaRPr>
          </a:p>
          <a:p>
            <a:pPr>
              <a:buFont typeface="+mj-lt"/>
              <a:buAutoNum type="arabicPeriod"/>
            </a:pPr>
            <a:endParaRPr kumimoji="1" lang="en-US" altLang="ja-JP" dirty="0" smtClean="0">
              <a:solidFill>
                <a:schemeClr val="bg1">
                  <a:lumMod val="75000"/>
                </a:schemeClr>
              </a:solidFill>
            </a:endParaRPr>
          </a:p>
          <a:p>
            <a:pPr>
              <a:buFont typeface="+mj-lt"/>
              <a:buAutoNum type="arabicPeriod"/>
            </a:pPr>
            <a:r>
              <a:rPr lang="ja-JP" altLang="en-US" dirty="0" smtClean="0">
                <a:solidFill>
                  <a:schemeClr val="bg1">
                    <a:lumMod val="75000"/>
                  </a:schemeClr>
                </a:solidFill>
              </a:rPr>
              <a:t>提案手法</a:t>
            </a:r>
            <a:endParaRPr lang="en-US" altLang="ja-JP" dirty="0" smtClean="0">
              <a:solidFill>
                <a:schemeClr val="bg1">
                  <a:lumMod val="75000"/>
                </a:schemeClr>
              </a:solidFill>
            </a:endParaRPr>
          </a:p>
          <a:p>
            <a:pPr>
              <a:buFont typeface="+mj-lt"/>
              <a:buAutoNum type="arabicPeriod"/>
            </a:pPr>
            <a:endParaRPr lang="en-US" altLang="ja-JP" dirty="0" smtClean="0">
              <a:solidFill>
                <a:schemeClr val="bg1">
                  <a:lumMod val="75000"/>
                </a:schemeClr>
              </a:solidFill>
            </a:endParaRPr>
          </a:p>
          <a:p>
            <a:pPr>
              <a:buFont typeface="+mj-lt"/>
              <a:buAutoNum type="arabicPeriod"/>
            </a:pPr>
            <a:r>
              <a:rPr kumimoji="1" lang="ja-JP" altLang="en-US" dirty="0" smtClean="0">
                <a:solidFill>
                  <a:schemeClr val="bg1">
                    <a:lumMod val="75000"/>
                  </a:schemeClr>
                </a:solidFill>
              </a:rPr>
              <a:t>評価実験</a:t>
            </a:r>
            <a:endParaRPr kumimoji="1" lang="en-US" altLang="ja-JP" dirty="0" smtClean="0">
              <a:solidFill>
                <a:schemeClr val="bg1">
                  <a:lumMod val="75000"/>
                </a:schemeClr>
              </a:solidFill>
            </a:endParaRPr>
          </a:p>
          <a:p>
            <a:pPr>
              <a:buFont typeface="+mj-lt"/>
              <a:buAutoNum type="arabicPeriod"/>
            </a:pPr>
            <a:endParaRPr lang="en-US" altLang="ja-JP" dirty="0">
              <a:solidFill>
                <a:schemeClr val="bg2">
                  <a:lumMod val="75000"/>
                </a:schemeClr>
              </a:solidFill>
            </a:endParaRPr>
          </a:p>
          <a:p>
            <a:pPr>
              <a:buFont typeface="+mj-lt"/>
              <a:buAutoNum type="arabicPeriod"/>
            </a:pPr>
            <a:r>
              <a:rPr lang="ja-JP" altLang="en-US" dirty="0" smtClean="0"/>
              <a:t>結論</a:t>
            </a:r>
            <a:endParaRPr kumimoji="1" lang="en-US" altLang="ja-JP" dirty="0" smtClean="0"/>
          </a:p>
          <a:p>
            <a:pPr>
              <a:buFont typeface="+mj-lt"/>
              <a:buAutoNum type="arabicPeriod"/>
            </a:pPr>
            <a:endParaRPr kumimoji="1" lang="en-US" altLang="ja-JP" dirty="0" smtClean="0">
              <a:solidFill>
                <a:schemeClr val="bg2">
                  <a:lumMod val="75000"/>
                </a:schemeClr>
              </a:solidFill>
            </a:endParaRPr>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29</a:t>
            </a:fld>
            <a:endParaRPr kumimoji="1" lang="ja-JP" altLang="en-US"/>
          </a:p>
        </p:txBody>
      </p:sp>
    </p:spTree>
    <p:extLst>
      <p:ext uri="{BB962C8B-B14F-4D97-AF65-F5344CB8AC3E}">
        <p14:creationId xmlns:p14="http://schemas.microsoft.com/office/powerpoint/2010/main" val="1895147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a:buFont typeface="+mj-lt"/>
              <a:buAutoNum type="arabicPeriod"/>
            </a:pPr>
            <a:r>
              <a:rPr kumimoji="1" lang="ja-JP" altLang="en-US" dirty="0" smtClean="0"/>
              <a:t>背景</a:t>
            </a:r>
            <a:r>
              <a:rPr lang="ja-JP" altLang="en-US" dirty="0" smtClean="0"/>
              <a:t>・目的</a:t>
            </a:r>
            <a:endParaRPr lang="en-US" altLang="ja-JP" dirty="0" smtClean="0"/>
          </a:p>
          <a:p>
            <a:pPr>
              <a:buFont typeface="+mj-lt"/>
              <a:buAutoNum type="arabicPeriod"/>
            </a:pPr>
            <a:endParaRPr kumimoji="1" lang="en-US" altLang="ja-JP" dirty="0" smtClean="0"/>
          </a:p>
          <a:p>
            <a:pPr>
              <a:buFont typeface="+mj-lt"/>
              <a:buAutoNum type="arabicPeriod"/>
            </a:pPr>
            <a:r>
              <a:rPr lang="ja-JP" altLang="en-US" dirty="0" smtClean="0">
                <a:solidFill>
                  <a:schemeClr val="bg1">
                    <a:lumMod val="75000"/>
                  </a:schemeClr>
                </a:solidFill>
              </a:rPr>
              <a:t>提案手法</a:t>
            </a:r>
            <a:endParaRPr lang="en-US" altLang="ja-JP" dirty="0" smtClean="0">
              <a:solidFill>
                <a:schemeClr val="bg1">
                  <a:lumMod val="75000"/>
                </a:schemeClr>
              </a:solidFill>
            </a:endParaRPr>
          </a:p>
          <a:p>
            <a:pPr>
              <a:buFont typeface="+mj-lt"/>
              <a:buAutoNum type="arabicPeriod"/>
            </a:pPr>
            <a:endParaRPr lang="en-US" altLang="ja-JP" dirty="0" smtClean="0">
              <a:solidFill>
                <a:schemeClr val="bg1">
                  <a:lumMod val="75000"/>
                </a:schemeClr>
              </a:solidFill>
            </a:endParaRPr>
          </a:p>
          <a:p>
            <a:pPr>
              <a:buFont typeface="+mj-lt"/>
              <a:buAutoNum type="arabicPeriod"/>
            </a:pPr>
            <a:r>
              <a:rPr lang="ja-JP" altLang="en-US" dirty="0" smtClean="0">
                <a:solidFill>
                  <a:schemeClr val="bg1">
                    <a:lumMod val="75000"/>
                  </a:schemeClr>
                </a:solidFill>
              </a:rPr>
              <a:t>評価実験</a:t>
            </a:r>
            <a:endParaRPr kumimoji="1" lang="en-US" altLang="ja-JP" dirty="0" smtClean="0">
              <a:solidFill>
                <a:schemeClr val="bg1">
                  <a:lumMod val="75000"/>
                </a:schemeClr>
              </a:solidFill>
            </a:endParaRPr>
          </a:p>
          <a:p>
            <a:pPr>
              <a:buFont typeface="+mj-lt"/>
              <a:buAutoNum type="arabicPeriod"/>
            </a:pPr>
            <a:endParaRPr kumimoji="1" lang="en-US" altLang="ja-JP" dirty="0" smtClean="0">
              <a:solidFill>
                <a:schemeClr val="bg1">
                  <a:lumMod val="75000"/>
                </a:schemeClr>
              </a:solidFill>
            </a:endParaRPr>
          </a:p>
          <a:p>
            <a:pPr>
              <a:buFont typeface="+mj-lt"/>
              <a:buAutoNum type="arabicPeriod"/>
            </a:pPr>
            <a:r>
              <a:rPr lang="ja-JP" altLang="en-US" dirty="0" smtClean="0">
                <a:solidFill>
                  <a:schemeClr val="bg1">
                    <a:lumMod val="75000"/>
                  </a:schemeClr>
                </a:solidFill>
              </a:rPr>
              <a:t>結論</a:t>
            </a:r>
            <a:endParaRPr kumimoji="1" lang="en-US" altLang="ja-JP" dirty="0" smtClean="0">
              <a:solidFill>
                <a:schemeClr val="bg1">
                  <a:lumMod val="75000"/>
                </a:schemeClr>
              </a:solidFill>
            </a:endParaRPr>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a:t>
            </a:fld>
            <a:endParaRPr kumimoji="1" lang="ja-JP" altLang="en-US"/>
          </a:p>
        </p:txBody>
      </p:sp>
    </p:spTree>
    <p:extLst>
      <p:ext uri="{BB962C8B-B14F-4D97-AF65-F5344CB8AC3E}">
        <p14:creationId xmlns:p14="http://schemas.microsoft.com/office/powerpoint/2010/main" val="1591901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提案手法により得られる知見と応用</a:t>
            </a:r>
            <a:endParaRPr kumimoji="1" lang="ja-JP" altLang="en-US" dirty="0"/>
          </a:p>
        </p:txBody>
      </p:sp>
      <p:sp>
        <p:nvSpPr>
          <p:cNvPr id="3" name="コンテンツ プレースホルダー 2"/>
          <p:cNvSpPr>
            <a:spLocks noGrp="1"/>
          </p:cNvSpPr>
          <p:nvPr>
            <p:ph idx="1"/>
          </p:nvPr>
        </p:nvSpPr>
        <p:spPr>
          <a:xfrm>
            <a:off x="129654" y="1050878"/>
            <a:ext cx="8884692" cy="5126085"/>
          </a:xfrm>
        </p:spPr>
        <p:txBody>
          <a:bodyPr/>
          <a:lstStyle/>
          <a:p>
            <a:r>
              <a:rPr kumimoji="1" lang="ja-JP" altLang="en-US" dirty="0" smtClean="0"/>
              <a:t>知見の分類</a:t>
            </a:r>
            <a:endParaRPr lang="en-US" altLang="ja-JP" dirty="0"/>
          </a:p>
          <a:p>
            <a:pPr lvl="1"/>
            <a:r>
              <a:rPr kumimoji="1" lang="ja-JP" altLang="en-US" dirty="0" smtClean="0"/>
              <a:t>一般認識</a:t>
            </a:r>
            <a:r>
              <a:rPr lang="en-US" altLang="ja-JP" dirty="0"/>
              <a:t>	</a:t>
            </a:r>
            <a:r>
              <a:rPr lang="en-US" altLang="ja-JP" dirty="0" smtClean="0"/>
              <a:t>	</a:t>
            </a:r>
            <a:r>
              <a:rPr lang="ja-JP" altLang="en-US" dirty="0" smtClean="0"/>
              <a:t>　</a:t>
            </a:r>
            <a:r>
              <a:rPr kumimoji="1" lang="ja-JP" altLang="en-US" dirty="0" smtClean="0"/>
              <a:t>スムージーと不味い、コーヒーと苦い</a:t>
            </a:r>
            <a:endParaRPr kumimoji="1" lang="en-US" altLang="ja-JP" dirty="0" smtClean="0"/>
          </a:p>
          <a:p>
            <a:pPr lvl="1"/>
            <a:r>
              <a:rPr kumimoji="1" lang="ja-JP" altLang="en-US" sz="2000" dirty="0" smtClean="0"/>
              <a:t>評価基準</a:t>
            </a:r>
            <a:r>
              <a:rPr kumimoji="1" lang="en-US" altLang="ja-JP" sz="2000" dirty="0" smtClean="0"/>
              <a:t>		</a:t>
            </a:r>
            <a:r>
              <a:rPr kumimoji="1" lang="ja-JP" altLang="en-US" sz="2000" dirty="0" smtClean="0"/>
              <a:t>　</a:t>
            </a:r>
            <a:r>
              <a:rPr kumimoji="1" lang="en-US" altLang="ja-JP" sz="2000" dirty="0" smtClean="0"/>
              <a:t>smoothie</a:t>
            </a:r>
            <a:r>
              <a:rPr kumimoji="1" lang="ja-JP" altLang="en-US" sz="2000" dirty="0" smtClean="0"/>
              <a:t>と濃さ、</a:t>
            </a:r>
            <a:r>
              <a:rPr kumimoji="1" lang="en-US" altLang="ja-JP" sz="2000" dirty="0" smtClean="0"/>
              <a:t>juice</a:t>
            </a:r>
            <a:r>
              <a:rPr kumimoji="1" lang="ja-JP" altLang="en-US" sz="2000" dirty="0" smtClean="0"/>
              <a:t>と量、</a:t>
            </a:r>
            <a:r>
              <a:rPr kumimoji="1" lang="en-US" altLang="ja-JP" sz="2000" dirty="0" smtClean="0"/>
              <a:t>tea</a:t>
            </a:r>
            <a:r>
              <a:rPr kumimoji="1" lang="ja-JP" altLang="en-US" sz="2000" dirty="0" smtClean="0"/>
              <a:t>と色</a:t>
            </a:r>
            <a:endParaRPr lang="en-US" altLang="ja-JP" dirty="0" smtClean="0"/>
          </a:p>
          <a:p>
            <a:pPr lvl="1"/>
            <a:r>
              <a:rPr kumimoji="1" lang="ja-JP" altLang="en-US" sz="2000" dirty="0" smtClean="0"/>
              <a:t>文脈</a:t>
            </a:r>
            <a:r>
              <a:rPr kumimoji="1" lang="en-US" altLang="ja-JP" sz="2000" dirty="0" smtClean="0"/>
              <a:t>		</a:t>
            </a:r>
            <a:r>
              <a:rPr kumimoji="1" lang="ja-JP" altLang="en-US" sz="2000" dirty="0" smtClean="0"/>
              <a:t>　</a:t>
            </a:r>
            <a:r>
              <a:rPr kumimoji="1" lang="en-US" altLang="ja-JP" sz="2000" dirty="0" smtClean="0"/>
              <a:t>coffee</a:t>
            </a:r>
            <a:r>
              <a:rPr kumimoji="1" lang="ja-JP" altLang="en-US" sz="2000" dirty="0" smtClean="0"/>
              <a:t>と</a:t>
            </a:r>
            <a:r>
              <a:rPr lang="en-US" altLang="ja-JP" sz="2000" dirty="0" smtClean="0"/>
              <a:t>boring</a:t>
            </a:r>
            <a:r>
              <a:rPr lang="ja-JP" altLang="en-US" sz="2000" dirty="0" smtClean="0"/>
              <a:t>、ミックスジュースと楽しい</a:t>
            </a:r>
            <a:endParaRPr lang="en-US" altLang="ja-JP" dirty="0" smtClean="0"/>
          </a:p>
          <a:p>
            <a:pPr lvl="1"/>
            <a:r>
              <a:rPr kumimoji="1" lang="ja-JP" altLang="en-US" sz="2000" dirty="0" smtClean="0"/>
              <a:t>独自のジャンル</a:t>
            </a:r>
            <a:r>
              <a:rPr kumimoji="1" lang="en-US" altLang="ja-JP" sz="2000" dirty="0" smtClean="0"/>
              <a:t>	</a:t>
            </a:r>
            <a:r>
              <a:rPr kumimoji="1" lang="ja-JP" altLang="en-US" sz="2000" dirty="0" smtClean="0"/>
              <a:t>　コーヒーとラテアート、</a:t>
            </a:r>
            <a:r>
              <a:rPr kumimoji="1" lang="en-US" altLang="ja-JP" sz="2000" dirty="0" smtClean="0"/>
              <a:t>hot cider</a:t>
            </a:r>
          </a:p>
          <a:p>
            <a:endParaRPr lang="en-US" altLang="ja-JP" sz="2000" dirty="0"/>
          </a:p>
          <a:p>
            <a:r>
              <a:rPr kumimoji="1" lang="ja-JP" altLang="en-US" dirty="0" smtClean="0"/>
              <a:t>ローカライゼーション戦略への応用</a:t>
            </a:r>
            <a:endParaRPr kumimoji="1" lang="en-US" altLang="ja-JP" dirty="0" smtClean="0"/>
          </a:p>
          <a:p>
            <a:pPr lvl="1"/>
            <a:r>
              <a:rPr kumimoji="1" lang="ja-JP" altLang="en-US" dirty="0" smtClean="0"/>
              <a:t>現地の嗜好調査に必要な労力の節約</a:t>
            </a:r>
            <a:endParaRPr kumimoji="1" lang="en-US" altLang="ja-JP" dirty="0" smtClean="0"/>
          </a:p>
          <a:p>
            <a:pPr lvl="1"/>
            <a:r>
              <a:rPr lang="ja-JP" altLang="en-US" dirty="0" smtClean="0"/>
              <a:t>戦略立案におけるヒント</a:t>
            </a:r>
            <a:endParaRPr lang="en-US" altLang="ja-JP" dirty="0"/>
          </a:p>
          <a:p>
            <a:pPr lvl="1"/>
            <a:r>
              <a:rPr lang="ja-JP" altLang="en-US" dirty="0" smtClean="0"/>
              <a:t>将来の課題を未然に防ぐ可能性</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30</a:t>
            </a:fld>
            <a:endParaRPr kumimoji="1" lang="ja-JP" altLang="en-US"/>
          </a:p>
        </p:txBody>
      </p:sp>
      <p:sp>
        <p:nvSpPr>
          <p:cNvPr id="6" name="テキスト ボックス 5"/>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4. </a:t>
            </a:r>
            <a:r>
              <a:rPr lang="ja-JP" altLang="en-US" sz="1600" dirty="0" smtClean="0">
                <a:latin typeface="Meiryo" charset="-128"/>
                <a:ea typeface="Meiryo" charset="-128"/>
                <a:cs typeface="Meiryo" charset="-128"/>
              </a:rPr>
              <a:t>結論</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615735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描写表現を用いて人の感性に基づく文化間比較を行うことの有用性を示した</a:t>
            </a:r>
            <a:r>
              <a:rPr kumimoji="1" lang="en-US" altLang="ja-JP" dirty="0" smtClean="0"/>
              <a:t>.</a:t>
            </a:r>
          </a:p>
          <a:p>
            <a:endParaRPr lang="en-US" altLang="ja-JP" dirty="0"/>
          </a:p>
          <a:p>
            <a:r>
              <a:rPr kumimoji="1" lang="ja-JP" altLang="en-US" dirty="0" smtClean="0"/>
              <a:t>異なる言語圏に対して描写表現を用いて比較を行う手法の開発に成功した</a:t>
            </a:r>
            <a:r>
              <a:rPr kumimoji="1" lang="en-US" altLang="ja-JP" dirty="0" smtClean="0"/>
              <a:t>. </a:t>
            </a:r>
          </a:p>
          <a:p>
            <a:endParaRPr lang="en-US" altLang="ja-JP" dirty="0"/>
          </a:p>
          <a:p>
            <a:r>
              <a:rPr kumimoji="1" lang="ja-JP" altLang="en-US" dirty="0" smtClean="0"/>
              <a:t>ローカライゼーション戦略に応用する可能性を提示した</a:t>
            </a:r>
            <a:r>
              <a:rPr lang="en-US" altLang="ja-JP" dirty="0" smtClean="0"/>
              <a:t>. </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31</a:t>
            </a:fld>
            <a:endParaRPr kumimoji="1" lang="ja-JP" altLang="en-US"/>
          </a:p>
        </p:txBody>
      </p:sp>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4</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結論</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1455352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normAutofit/>
          </a:bodyPr>
          <a:lstStyle/>
          <a:p>
            <a:r>
              <a:rPr lang="en-US" altLang="ja-JP" sz="1600" dirty="0" err="1" smtClean="0"/>
              <a:t>Sakaki</a:t>
            </a:r>
            <a:r>
              <a:rPr lang="en-US" altLang="ja-JP" sz="1600" dirty="0" smtClean="0"/>
              <a:t>, </a:t>
            </a:r>
            <a:r>
              <a:rPr lang="en-US" altLang="ja-JP" sz="1600" dirty="0"/>
              <a:t>Takeshi; </a:t>
            </a:r>
            <a:r>
              <a:rPr lang="en-US" altLang="ja-JP" sz="1600" dirty="0" smtClean="0"/>
              <a:t>Okazaki, </a:t>
            </a:r>
            <a:r>
              <a:rPr lang="en-US" altLang="ja-JP" sz="1600" dirty="0"/>
              <a:t>Makoto; </a:t>
            </a:r>
            <a:r>
              <a:rPr lang="en-US" altLang="ja-JP" sz="1600" dirty="0" smtClean="0"/>
              <a:t>Matsuo, </a:t>
            </a:r>
            <a:r>
              <a:rPr lang="en-US" altLang="ja-JP" sz="1600" dirty="0"/>
              <a:t>Yutaka. Earthquake shakes Twitter users: real-time event detection by social sensors. In: Proceedings of the 19th international conference on World wide web. ACM, 2010. p. 851-860</a:t>
            </a:r>
            <a:r>
              <a:rPr lang="en-US" altLang="ja-JP" sz="1600" dirty="0" smtClean="0"/>
              <a:t>.</a:t>
            </a:r>
          </a:p>
          <a:p>
            <a:r>
              <a:rPr lang="en-US" altLang="ja-JP" sz="1600" dirty="0" smtClean="0"/>
              <a:t>Hu, </a:t>
            </a:r>
            <a:r>
              <a:rPr lang="en-US" altLang="ja-JP" sz="1600" dirty="0" err="1"/>
              <a:t>Guoning</a:t>
            </a:r>
            <a:r>
              <a:rPr lang="en-US" altLang="ja-JP" sz="1600" dirty="0"/>
              <a:t>, et al. Analyzing users' sentiment towards popular consumer industries and brands on Twitter. </a:t>
            </a:r>
            <a:r>
              <a:rPr lang="en-US" altLang="ja-JP" sz="1600" dirty="0" err="1"/>
              <a:t>arXiv</a:t>
            </a:r>
            <a:r>
              <a:rPr lang="en-US" altLang="ja-JP" sz="1600" dirty="0"/>
              <a:t> preprint arXiv:1709.07434, 2017.</a:t>
            </a:r>
            <a:endParaRPr lang="en-US" altLang="ja-JP" sz="1600" dirty="0"/>
          </a:p>
          <a:p>
            <a:r>
              <a:rPr lang="en-US" altLang="ja-JP" sz="1600" dirty="0" smtClean="0"/>
              <a:t>Thiago </a:t>
            </a:r>
            <a:r>
              <a:rPr lang="en-US" altLang="ja-JP" sz="1600" dirty="0"/>
              <a:t>H Silva, Pedro OS </a:t>
            </a:r>
            <a:r>
              <a:rPr lang="en-US" altLang="ja-JP" sz="1600" dirty="0" err="1"/>
              <a:t>Vaz</a:t>
            </a:r>
            <a:r>
              <a:rPr lang="en-US" altLang="ja-JP" sz="1600" dirty="0"/>
              <a:t> de </a:t>
            </a:r>
            <a:r>
              <a:rPr lang="en-US" altLang="ja-JP" sz="1600" dirty="0" err="1"/>
              <a:t>Melo</a:t>
            </a:r>
            <a:r>
              <a:rPr lang="en-US" altLang="ja-JP" sz="1600" dirty="0"/>
              <a:t>, </a:t>
            </a:r>
            <a:r>
              <a:rPr lang="en-US" altLang="ja-JP" sz="1600" dirty="0" err="1"/>
              <a:t>Jussara</a:t>
            </a:r>
            <a:r>
              <a:rPr lang="en-US" altLang="ja-JP" sz="1600" dirty="0"/>
              <a:t> M Almeida, </a:t>
            </a:r>
            <a:r>
              <a:rPr lang="en-US" altLang="ja-JP" sz="1600" dirty="0" err="1"/>
              <a:t>Mirco</a:t>
            </a:r>
            <a:r>
              <a:rPr lang="en-US" altLang="ja-JP" sz="1600" dirty="0"/>
              <a:t> </a:t>
            </a:r>
            <a:r>
              <a:rPr lang="en-US" altLang="ja-JP" sz="1600" dirty="0" err="1"/>
              <a:t>Musolesi</a:t>
            </a:r>
            <a:r>
              <a:rPr lang="en-US" altLang="ja-JP" sz="1600" dirty="0"/>
              <a:t>, and An- </a:t>
            </a:r>
            <a:r>
              <a:rPr lang="en-US" altLang="ja-JP" sz="1600" dirty="0" err="1"/>
              <a:t>tonio</a:t>
            </a:r>
            <a:r>
              <a:rPr lang="en-US" altLang="ja-JP" sz="1600" dirty="0"/>
              <a:t> AF </a:t>
            </a:r>
            <a:r>
              <a:rPr lang="en-US" altLang="ja-JP" sz="1600" dirty="0" err="1"/>
              <a:t>Loureiro</a:t>
            </a:r>
            <a:r>
              <a:rPr lang="en-US" altLang="ja-JP" sz="1600" dirty="0"/>
              <a:t>. You are what you eat (and drink): Identifying cultural boundaries by analyzing food and drink habits in foursquare. In ICWSM, 2014. </a:t>
            </a:r>
          </a:p>
          <a:p>
            <a:r>
              <a:rPr lang="en-US" altLang="ja-JP" sz="1600" dirty="0" err="1" smtClean="0"/>
              <a:t>Sina</a:t>
            </a:r>
            <a:r>
              <a:rPr lang="en-US" altLang="ja-JP" sz="1600" dirty="0" smtClean="0"/>
              <a:t> </a:t>
            </a:r>
            <a:r>
              <a:rPr lang="en-US" altLang="ja-JP" sz="1600" dirty="0" err="1"/>
              <a:t>Sajadmanesh</a:t>
            </a:r>
            <a:r>
              <a:rPr lang="en-US" altLang="ja-JP" sz="1600" dirty="0"/>
              <a:t>, </a:t>
            </a:r>
            <a:r>
              <a:rPr lang="en-US" altLang="ja-JP" sz="1600" dirty="0" err="1"/>
              <a:t>Sina</a:t>
            </a:r>
            <a:r>
              <a:rPr lang="en-US" altLang="ja-JP" sz="1600" dirty="0"/>
              <a:t> </a:t>
            </a:r>
            <a:r>
              <a:rPr lang="en-US" altLang="ja-JP" sz="1600" dirty="0" err="1"/>
              <a:t>Jafarzadeh</a:t>
            </a:r>
            <a:r>
              <a:rPr lang="en-US" altLang="ja-JP" sz="1600" dirty="0"/>
              <a:t>, </a:t>
            </a:r>
            <a:r>
              <a:rPr lang="en-US" altLang="ja-JP" sz="1600" dirty="0" err="1"/>
              <a:t>Seyed</a:t>
            </a:r>
            <a:r>
              <a:rPr lang="en-US" altLang="ja-JP" sz="1600" dirty="0"/>
              <a:t> Ali </a:t>
            </a:r>
            <a:r>
              <a:rPr lang="en-US" altLang="ja-JP" sz="1600" dirty="0" err="1"/>
              <a:t>Ossia</a:t>
            </a:r>
            <a:r>
              <a:rPr lang="en-US" altLang="ja-JP" sz="1600" dirty="0"/>
              <a:t>, Hamid R </a:t>
            </a:r>
            <a:r>
              <a:rPr lang="en-US" altLang="ja-JP" sz="1600" dirty="0" err="1"/>
              <a:t>Rabiee</a:t>
            </a:r>
            <a:r>
              <a:rPr lang="en-US" altLang="ja-JP" sz="1600" dirty="0"/>
              <a:t>, </a:t>
            </a:r>
            <a:r>
              <a:rPr lang="en-US" altLang="ja-JP" sz="1600" dirty="0" err="1"/>
              <a:t>Hamed</a:t>
            </a:r>
            <a:r>
              <a:rPr lang="en-US" altLang="ja-JP" sz="1600" dirty="0"/>
              <a:t> Had- </a:t>
            </a:r>
            <a:r>
              <a:rPr lang="en-US" altLang="ja-JP" sz="1600" dirty="0" err="1"/>
              <a:t>dadi</a:t>
            </a:r>
            <a:r>
              <a:rPr lang="en-US" altLang="ja-JP" sz="1600" dirty="0"/>
              <a:t>, Yelena </a:t>
            </a:r>
            <a:r>
              <a:rPr lang="en-US" altLang="ja-JP" sz="1600" dirty="0" err="1"/>
              <a:t>Mejova</a:t>
            </a:r>
            <a:r>
              <a:rPr lang="en-US" altLang="ja-JP" sz="1600" dirty="0"/>
              <a:t>, </a:t>
            </a:r>
            <a:r>
              <a:rPr lang="en-US" altLang="ja-JP" sz="1600" dirty="0" err="1"/>
              <a:t>Mirco</a:t>
            </a:r>
            <a:r>
              <a:rPr lang="en-US" altLang="ja-JP" sz="1600" dirty="0"/>
              <a:t> </a:t>
            </a:r>
            <a:r>
              <a:rPr lang="en-US" altLang="ja-JP" sz="1600" dirty="0" err="1"/>
              <a:t>Musolesi</a:t>
            </a:r>
            <a:r>
              <a:rPr lang="en-US" altLang="ja-JP" sz="1600" dirty="0"/>
              <a:t>, Emiliano De </a:t>
            </a:r>
            <a:r>
              <a:rPr lang="en-US" altLang="ja-JP" sz="1600" dirty="0" err="1"/>
              <a:t>Cristofaro</a:t>
            </a:r>
            <a:r>
              <a:rPr lang="en-US" altLang="ja-JP" sz="1600" dirty="0"/>
              <a:t>, and </a:t>
            </a:r>
            <a:r>
              <a:rPr lang="en-US" altLang="ja-JP" sz="1600" dirty="0" err="1"/>
              <a:t>Gianluca</a:t>
            </a:r>
            <a:r>
              <a:rPr lang="en-US" altLang="ja-JP" sz="1600" dirty="0"/>
              <a:t> </a:t>
            </a:r>
            <a:r>
              <a:rPr lang="en-US" altLang="ja-JP" sz="1600" dirty="0" err="1"/>
              <a:t>Stringh</a:t>
            </a:r>
            <a:r>
              <a:rPr lang="en-US" altLang="ja-JP" sz="1600" dirty="0"/>
              <a:t>- </a:t>
            </a:r>
            <a:r>
              <a:rPr lang="en-US" altLang="ja-JP" sz="1600" dirty="0" err="1"/>
              <a:t>ini</a:t>
            </a:r>
            <a:r>
              <a:rPr lang="en-US" altLang="ja-JP" sz="1600" dirty="0"/>
              <a:t>. Kissing cuisines: Exploring worldwide culinary habits on the web. In Proceedings of the 26th International Conference on World Wide Web Companion, pages 1013– 1021. International World Wide Web Conferences Steering Committee, 2017. </a:t>
            </a:r>
            <a:endParaRPr lang="en-US" altLang="ja-JP" sz="1600" dirty="0" smtClean="0"/>
          </a:p>
          <a:p>
            <a:r>
              <a:rPr lang="en-US" altLang="ja-JP" sz="1600" dirty="0" smtClean="0"/>
              <a:t>Phan, </a:t>
            </a:r>
            <a:r>
              <a:rPr lang="en-US" altLang="ja-JP" sz="1600" dirty="0"/>
              <a:t>Thanh-</a:t>
            </a:r>
            <a:r>
              <a:rPr lang="en-US" altLang="ja-JP" sz="1600" dirty="0" err="1"/>
              <a:t>Trung</a:t>
            </a:r>
            <a:r>
              <a:rPr lang="en-US" altLang="ja-JP" sz="1600" dirty="0"/>
              <a:t>; </a:t>
            </a:r>
            <a:r>
              <a:rPr lang="en-US" altLang="ja-JP" sz="1600" dirty="0" err="1" smtClean="0"/>
              <a:t>Gatica-perez</a:t>
            </a:r>
            <a:r>
              <a:rPr lang="en-US" altLang="ja-JP" sz="1600" dirty="0" smtClean="0"/>
              <a:t>, </a:t>
            </a:r>
            <a:r>
              <a:rPr lang="en-US" altLang="ja-JP" sz="1600" dirty="0"/>
              <a:t>Daniel. Healthy# fondue# dinner: analysis and inference of food and drink consumption patterns on </a:t>
            </a:r>
            <a:r>
              <a:rPr lang="en-US" altLang="ja-JP" sz="1600" dirty="0" err="1"/>
              <a:t>instagram</a:t>
            </a:r>
            <a:r>
              <a:rPr lang="en-US" altLang="ja-JP" sz="1600" dirty="0"/>
              <a:t>. In: Proceedings of the 16th International Conference on Mobile and Ubiquitous Multimedia. ACM, 2017. p. 327-338.</a:t>
            </a:r>
            <a:endParaRPr lang="en-US" altLang="ja-JP" sz="1600" dirty="0" smtClean="0"/>
          </a:p>
          <a:p>
            <a:pPr lvl="0"/>
            <a:endParaRPr lang="ja-JP" altLang="ja-JP" sz="2000"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32</a:t>
            </a:fld>
            <a:endParaRPr kumimoji="1" lang="ja-JP" altLang="en-US"/>
          </a:p>
        </p:txBody>
      </p:sp>
      <p:sp>
        <p:nvSpPr>
          <p:cNvPr id="6" name="タイトル 5"/>
          <p:cNvSpPr>
            <a:spLocks noGrp="1"/>
          </p:cNvSpPr>
          <p:nvPr>
            <p:ph type="title"/>
          </p:nvPr>
        </p:nvSpPr>
        <p:spPr/>
        <p:txBody>
          <a:bodyPr/>
          <a:lstStyle/>
          <a:p>
            <a:r>
              <a:rPr kumimoji="1" lang="ja-JP" altLang="en-US" dirty="0" smtClean="0"/>
              <a:t>参考文献</a:t>
            </a:r>
            <a:endParaRPr kumimoji="1" lang="ja-JP" altLang="en-US" dirty="0"/>
          </a:p>
        </p:txBody>
      </p:sp>
    </p:spTree>
    <p:extLst>
      <p:ext uri="{BB962C8B-B14F-4D97-AF65-F5344CB8AC3E}">
        <p14:creationId xmlns:p14="http://schemas.microsoft.com/office/powerpoint/2010/main" val="5814482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1600" dirty="0" smtClean="0"/>
              <a:t>高村大也</a:t>
            </a:r>
            <a:r>
              <a:rPr lang="en-US" altLang="ja-JP" sz="1600" dirty="0"/>
              <a:t>, </a:t>
            </a:r>
            <a:r>
              <a:rPr lang="ja-JP" altLang="en-US" sz="1600" dirty="0"/>
              <a:t>乾孝司</a:t>
            </a:r>
            <a:r>
              <a:rPr lang="en-US" altLang="ja-JP" sz="1600" dirty="0"/>
              <a:t>, </a:t>
            </a:r>
            <a:r>
              <a:rPr lang="ja-JP" altLang="en-US" sz="1600" dirty="0"/>
              <a:t>奥村学</a:t>
            </a:r>
            <a:br>
              <a:rPr lang="ja-JP" altLang="en-US" sz="1600" dirty="0"/>
            </a:br>
            <a:r>
              <a:rPr lang="en-US" altLang="ja-JP" sz="1600" dirty="0"/>
              <a:t>"</a:t>
            </a:r>
            <a:r>
              <a:rPr lang="ja-JP" altLang="en-US" sz="1600" dirty="0"/>
              <a:t>スピンモデルによる単語の感情極性抽出</a:t>
            </a:r>
            <a:r>
              <a:rPr lang="en-US" altLang="ja-JP" sz="1600" dirty="0"/>
              <a:t>", </a:t>
            </a:r>
            <a:r>
              <a:rPr lang="ja-JP" altLang="en-US" sz="1600" i="1" dirty="0"/>
              <a:t>情報処理学会論文誌ジャーナル</a:t>
            </a:r>
            <a:r>
              <a:rPr lang="en-US" altLang="ja-JP" sz="1600" dirty="0"/>
              <a:t>, Vol.47 No.02 pp. 627--637, 2006.</a:t>
            </a:r>
          </a:p>
          <a:p>
            <a:r>
              <a:rPr lang="ja-JP" altLang="en-US" sz="1600" dirty="0"/>
              <a:t>松尾章子</a:t>
            </a:r>
            <a:r>
              <a:rPr lang="en-US" altLang="ja-JP" sz="1600" dirty="0"/>
              <a:t>. </a:t>
            </a:r>
            <a:r>
              <a:rPr lang="ja-JP" altLang="en-US" sz="1600" dirty="0"/>
              <a:t>食べ物のおいしさを表すことばに関する研究</a:t>
            </a:r>
            <a:r>
              <a:rPr lang="en-US" altLang="ja-JP" sz="1600" dirty="0"/>
              <a:t>. PhD thesis, </a:t>
            </a:r>
            <a:r>
              <a:rPr lang="ja-JP" altLang="en-US" sz="1600" dirty="0"/>
              <a:t>京都府立大学</a:t>
            </a:r>
            <a:r>
              <a:rPr lang="en-US" altLang="ja-JP" sz="1600" dirty="0"/>
              <a:t>, </a:t>
            </a:r>
            <a:r>
              <a:rPr lang="en-US" altLang="ja-JP" sz="1600" dirty="0" smtClean="0"/>
              <a:t>2014</a:t>
            </a:r>
            <a:endParaRPr kumimoji="1" lang="en-US" altLang="ja-JP" sz="1600" dirty="0" smtClean="0"/>
          </a:p>
          <a:p>
            <a:r>
              <a:rPr lang="en-US" altLang="ja-JP" sz="1600" dirty="0"/>
              <a:t>Leticia Vidal, </a:t>
            </a:r>
            <a:r>
              <a:rPr lang="en-US" altLang="ja-JP" sz="1600" dirty="0" err="1"/>
              <a:t>Gast</a:t>
            </a:r>
            <a:r>
              <a:rPr lang="en-US" altLang="ja-JP" sz="1600" dirty="0"/>
              <a:t> ́on Ares, Leandro Mach ́ın, and Sara R Jaeger. Using twitter data for food-related consumer research: A case study </a:t>
            </a:r>
            <a:r>
              <a:rPr lang="en-US" altLang="ja-JP" sz="1600" dirty="0" err="1"/>
              <a:t>on“what</a:t>
            </a:r>
            <a:r>
              <a:rPr lang="en-US" altLang="ja-JP" sz="1600" dirty="0"/>
              <a:t> people say when tweeting about different eating situations ”. Food Quality and Preference, 45:58–69, 2015. </a:t>
            </a:r>
          </a:p>
          <a:p>
            <a:r>
              <a:rPr lang="en-US" altLang="ja-JP" sz="1600" dirty="0"/>
              <a:t>Adam </a:t>
            </a:r>
            <a:r>
              <a:rPr lang="en-US" altLang="ja-JP" sz="1600" dirty="0" err="1"/>
              <a:t>Acar</a:t>
            </a:r>
            <a:r>
              <a:rPr lang="en-US" altLang="ja-JP" sz="1600" dirty="0"/>
              <a:t> and </a:t>
            </a:r>
            <a:r>
              <a:rPr lang="en-US" altLang="ja-JP" sz="1600" dirty="0" err="1"/>
              <a:t>Ayaka</a:t>
            </a:r>
            <a:r>
              <a:rPr lang="en-US" altLang="ja-JP" sz="1600" dirty="0"/>
              <a:t> </a:t>
            </a:r>
            <a:r>
              <a:rPr lang="en-US" altLang="ja-JP" sz="1600" dirty="0" err="1"/>
              <a:t>Deguchi</a:t>
            </a:r>
            <a:r>
              <a:rPr lang="en-US" altLang="ja-JP" sz="1600" dirty="0"/>
              <a:t>. Culture and social media usage: analysis of </a:t>
            </a:r>
            <a:r>
              <a:rPr lang="en-US" altLang="ja-JP" sz="1600" dirty="0" err="1"/>
              <a:t>japanese</a:t>
            </a:r>
            <a:r>
              <a:rPr lang="en-US" altLang="ja-JP" sz="1600" dirty="0"/>
              <a:t> twitter users. International Journal of Electronic Commerce Studies, 4(1):21, 2013. </a:t>
            </a:r>
          </a:p>
          <a:p>
            <a:r>
              <a:rPr lang="en-US" altLang="ja-JP" sz="1600" dirty="0"/>
              <a:t>http://</a:t>
            </a:r>
            <a:r>
              <a:rPr lang="en-US" altLang="ja-JP" sz="1600" dirty="0" err="1"/>
              <a:t>zznbobs.com</a:t>
            </a:r>
            <a:r>
              <a:rPr lang="en-US" altLang="ja-JP" sz="1600" dirty="0"/>
              <a:t>/menu/drinks/</a:t>
            </a:r>
            <a:r>
              <a:rPr lang="en-US" altLang="ja-JP" sz="1600" dirty="0" err="1"/>
              <a:t>gatorade</a:t>
            </a:r>
            <a:r>
              <a:rPr lang="en-US" altLang="ja-JP" sz="1600" dirty="0"/>
              <a:t>/</a:t>
            </a:r>
          </a:p>
          <a:p>
            <a:endParaRPr kumimoji="1" lang="ja-JP" altLang="en-US" sz="2000"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33</a:t>
            </a:fld>
            <a:endParaRPr kumimoji="1" lang="ja-JP" altLang="en-US"/>
          </a:p>
        </p:txBody>
      </p:sp>
      <p:sp>
        <p:nvSpPr>
          <p:cNvPr id="7" name="タイトル 6"/>
          <p:cNvSpPr>
            <a:spLocks noGrp="1"/>
          </p:cNvSpPr>
          <p:nvPr>
            <p:ph type="title"/>
          </p:nvPr>
        </p:nvSpPr>
        <p:spPr/>
        <p:txBody>
          <a:bodyPr/>
          <a:lstStyle/>
          <a:p>
            <a:r>
              <a:rPr kumimoji="1" lang="ja-JP" altLang="en-US" dirty="0" smtClean="0"/>
              <a:t>参考文献</a:t>
            </a:r>
            <a:endParaRPr kumimoji="1" lang="ja-JP" altLang="en-US" dirty="0"/>
          </a:p>
        </p:txBody>
      </p:sp>
    </p:spTree>
    <p:extLst>
      <p:ext uri="{BB962C8B-B14F-4D97-AF65-F5344CB8AC3E}">
        <p14:creationId xmlns:p14="http://schemas.microsoft.com/office/powerpoint/2010/main" val="9736990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予備</a:t>
            </a:r>
            <a:endParaRPr kumimoji="1" lang="ja-JP" altLang="en-US" dirty="0"/>
          </a:p>
        </p:txBody>
      </p:sp>
      <p:sp>
        <p:nvSpPr>
          <p:cNvPr id="3" name="コンテンツ プレースホルダー 2"/>
          <p:cNvSpPr>
            <a:spLocks noGrp="1"/>
          </p:cNvSpPr>
          <p:nvPr>
            <p:ph idx="1"/>
          </p:nvPr>
        </p:nvSpPr>
        <p:spPr/>
        <p:txBody>
          <a:bodyPr/>
          <a:lstStyle/>
          <a:p>
            <a:pPr>
              <a:buFont typeface="+mj-lt"/>
              <a:buAutoNum type="arabicPeriod"/>
            </a:pPr>
            <a:r>
              <a:rPr lang="ja-JP" altLang="en-US" dirty="0" smtClean="0"/>
              <a:t>手法の概要</a:t>
            </a:r>
            <a:endParaRPr lang="en-US" altLang="ja-JP" dirty="0" smtClean="0"/>
          </a:p>
          <a:p>
            <a:pPr>
              <a:buFont typeface="+mj-lt"/>
              <a:buAutoNum type="arabicPeriod"/>
            </a:pPr>
            <a:r>
              <a:rPr lang="ja-JP" altLang="en-US" dirty="0" smtClean="0"/>
              <a:t>取得データ数</a:t>
            </a:r>
            <a:endParaRPr lang="en-US" altLang="ja-JP" dirty="0" smtClean="0"/>
          </a:p>
          <a:p>
            <a:pPr>
              <a:buFont typeface="+mj-lt"/>
              <a:buAutoNum type="arabicPeriod"/>
            </a:pPr>
            <a:r>
              <a:rPr lang="en-US" altLang="ja-JP" dirty="0" err="1" smtClean="0"/>
              <a:t>ConceptNet</a:t>
            </a:r>
            <a:r>
              <a:rPr lang="en-US" altLang="ja-JP" dirty="0" smtClean="0"/>
              <a:t> / </a:t>
            </a:r>
            <a:r>
              <a:rPr lang="en-US" altLang="ja-JP" dirty="0" err="1" smtClean="0"/>
              <a:t>ConceptNet</a:t>
            </a:r>
            <a:r>
              <a:rPr lang="ja-JP" altLang="en-US" dirty="0" smtClean="0"/>
              <a:t>と重み</a:t>
            </a:r>
            <a:endParaRPr lang="en-US" altLang="ja-JP" dirty="0" smtClean="0"/>
          </a:p>
          <a:p>
            <a:pPr>
              <a:buFont typeface="+mj-lt"/>
              <a:buAutoNum type="arabicPeriod"/>
            </a:pPr>
            <a:r>
              <a:rPr lang="en-US" altLang="ja-JP" dirty="0" smtClean="0"/>
              <a:t>‘boring’ &amp; ‘coffee’ </a:t>
            </a:r>
            <a:r>
              <a:rPr lang="ja-JP" altLang="en-US" dirty="0" smtClean="0"/>
              <a:t>の記事の例</a:t>
            </a:r>
            <a:endParaRPr lang="en-US" altLang="ja-JP" dirty="0"/>
          </a:p>
          <a:p>
            <a:pPr>
              <a:buFont typeface="+mj-lt"/>
              <a:buAutoNum type="arabicPeriod"/>
            </a:pPr>
            <a:r>
              <a:rPr kumimoji="1" lang="ja-JP" altLang="en-US" dirty="0" smtClean="0"/>
              <a:t>同一対象への感じ方の差異</a:t>
            </a:r>
            <a:endParaRPr kumimoji="1" lang="en-US" altLang="ja-JP" dirty="0" smtClean="0"/>
          </a:p>
          <a:p>
            <a:pPr lvl="1"/>
            <a:r>
              <a:rPr lang="en-US" altLang="ja-JP" dirty="0"/>
              <a:t>t</a:t>
            </a:r>
            <a:r>
              <a:rPr lang="en-US" altLang="ja-JP" dirty="0" smtClean="0"/>
              <a:t>ea / </a:t>
            </a:r>
            <a:r>
              <a:rPr lang="ja-JP" altLang="en-US" dirty="0" smtClean="0"/>
              <a:t>紅茶について</a:t>
            </a:r>
            <a:endParaRPr lang="en-US" altLang="ja-JP" dirty="0" smtClean="0"/>
          </a:p>
          <a:p>
            <a:pPr lvl="1"/>
            <a:r>
              <a:rPr kumimoji="1" lang="en-US" altLang="ja-JP" dirty="0" smtClean="0"/>
              <a:t>smoothie / </a:t>
            </a:r>
            <a:r>
              <a:rPr kumimoji="1" lang="ja-JP" altLang="en-US" dirty="0" smtClean="0"/>
              <a:t>スムージーについて</a:t>
            </a:r>
            <a:endParaRPr kumimoji="1" lang="en-US" altLang="ja-JP" dirty="0" smtClean="0"/>
          </a:p>
          <a:p>
            <a:pPr lvl="1"/>
            <a:r>
              <a:rPr kumimoji="1" lang="en-US" altLang="ja-JP" dirty="0" smtClean="0"/>
              <a:t>juice / </a:t>
            </a:r>
            <a:r>
              <a:rPr kumimoji="1" lang="ja-JP" altLang="en-US" dirty="0" smtClean="0"/>
              <a:t>ミックスジュースについて</a:t>
            </a:r>
            <a:endParaRPr kumimoji="1" lang="en-US" altLang="ja-JP" dirty="0" smtClean="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34</a:t>
            </a:fld>
            <a:endParaRPr kumimoji="1" lang="ja-JP" altLang="en-US"/>
          </a:p>
        </p:txBody>
      </p:sp>
    </p:spTree>
    <p:extLst>
      <p:ext uri="{BB962C8B-B14F-4D97-AF65-F5344CB8AC3E}">
        <p14:creationId xmlns:p14="http://schemas.microsoft.com/office/powerpoint/2010/main" val="19461314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 </a:t>
            </a:r>
            <a:r>
              <a:rPr kumimoji="1" lang="ja-JP" altLang="en-US" dirty="0" smtClean="0"/>
              <a:t>手法の概要</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35</a:t>
            </a:fld>
            <a:endParaRPr kumimoji="1" lang="ja-JP" altLang="en-US"/>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373" y="1050925"/>
            <a:ext cx="5247253" cy="5126038"/>
          </a:xfrm>
        </p:spPr>
      </p:pic>
    </p:spTree>
    <p:extLst>
      <p:ext uri="{BB962C8B-B14F-4D97-AF65-F5344CB8AC3E}">
        <p14:creationId xmlns:p14="http://schemas.microsoft.com/office/powerpoint/2010/main" val="600962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en-US" altLang="ja-JP" dirty="0" smtClean="0"/>
              <a:t>. </a:t>
            </a:r>
            <a:r>
              <a:rPr kumimoji="1" lang="ja-JP" altLang="en-US" dirty="0" smtClean="0"/>
              <a:t>取得</a:t>
            </a:r>
            <a:r>
              <a:rPr kumimoji="1" lang="ja-JP" altLang="en-US" dirty="0" smtClean="0"/>
              <a:t>データ数</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36</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828" y="2572999"/>
            <a:ext cx="7710339" cy="2183963"/>
          </a:xfrm>
          <a:prstGeom prst="rect">
            <a:avLst/>
          </a:prstGeom>
        </p:spPr>
      </p:pic>
    </p:spTree>
    <p:extLst>
      <p:ext uri="{BB962C8B-B14F-4D97-AF65-F5344CB8AC3E}">
        <p14:creationId xmlns:p14="http://schemas.microsoft.com/office/powerpoint/2010/main" val="2074913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a:t>
            </a:r>
            <a:r>
              <a:rPr kumimoji="1" lang="en-US" altLang="ja-JP" dirty="0" smtClean="0"/>
              <a:t>. </a:t>
            </a:r>
            <a:r>
              <a:rPr kumimoji="1" lang="en-US" altLang="ja-JP" dirty="0" err="1" smtClean="0"/>
              <a:t>ConceptNet</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0724" y="234153"/>
            <a:ext cx="5373621" cy="6098261"/>
          </a:xfrm>
          <a:ln>
            <a:solidFill>
              <a:schemeClr val="accent1"/>
            </a:solidFill>
          </a:ln>
        </p:spPr>
      </p:pic>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37</a:t>
            </a:fld>
            <a:endParaRPr kumimoji="1" lang="ja-JP" altLang="en-US"/>
          </a:p>
        </p:txBody>
      </p:sp>
    </p:spTree>
    <p:extLst>
      <p:ext uri="{BB962C8B-B14F-4D97-AF65-F5344CB8AC3E}">
        <p14:creationId xmlns:p14="http://schemas.microsoft.com/office/powerpoint/2010/main" val="1548965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a:t>
            </a:r>
            <a:r>
              <a:rPr kumimoji="1" lang="en-US" altLang="ja-JP" dirty="0" smtClean="0"/>
              <a:t>. </a:t>
            </a:r>
            <a:r>
              <a:rPr kumimoji="1" lang="en-US" altLang="ja-JP" dirty="0" err="1" smtClean="0"/>
              <a:t>ConceptNet</a:t>
            </a:r>
            <a:r>
              <a:rPr kumimoji="1" lang="ja-JP" altLang="en-US" dirty="0" smtClean="0"/>
              <a:t>と重み</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127214"/>
            <a:ext cx="7014501" cy="5075533"/>
          </a:xfrm>
        </p:spPr>
      </p:pic>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38</a:t>
            </a:fld>
            <a:endParaRPr kumimoji="1" lang="ja-JP" altLang="en-US"/>
          </a:p>
        </p:txBody>
      </p:sp>
    </p:spTree>
    <p:extLst>
      <p:ext uri="{BB962C8B-B14F-4D97-AF65-F5344CB8AC3E}">
        <p14:creationId xmlns:p14="http://schemas.microsoft.com/office/powerpoint/2010/main" val="14566493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a:t>
            </a:r>
            <a:r>
              <a:rPr kumimoji="1" lang="en-US" altLang="ja-JP" dirty="0" smtClean="0"/>
              <a:t>. ‘boring’ &amp; ‘coffee’</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895" y="1050925"/>
            <a:ext cx="7756210" cy="5126038"/>
          </a:xfrm>
        </p:spPr>
      </p:pic>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39</a:t>
            </a:fld>
            <a:endParaRPr kumimoji="1" lang="ja-JP" altLang="en-US"/>
          </a:p>
        </p:txBody>
      </p:sp>
      <p:sp>
        <p:nvSpPr>
          <p:cNvPr id="7" name="テキスト ボックス 6"/>
          <p:cNvSpPr txBox="1"/>
          <p:nvPr/>
        </p:nvSpPr>
        <p:spPr>
          <a:xfrm>
            <a:off x="3274376" y="6149062"/>
            <a:ext cx="5739969" cy="369332"/>
          </a:xfrm>
          <a:prstGeom prst="rect">
            <a:avLst/>
          </a:prstGeom>
          <a:noFill/>
        </p:spPr>
        <p:txBody>
          <a:bodyPr wrap="none" rtlCol="0">
            <a:spAutoFit/>
          </a:bodyPr>
          <a:lstStyle/>
          <a:p>
            <a:pPr algn="r"/>
            <a:r>
              <a:rPr lang="en-US" altLang="ja-JP" dirty="0"/>
              <a:t>https://</a:t>
            </a:r>
            <a:r>
              <a:rPr lang="en-US" altLang="ja-JP" dirty="0" err="1"/>
              <a:t>edrugsearch.com</a:t>
            </a:r>
            <a:r>
              <a:rPr lang="en-US" altLang="ja-JP" dirty="0"/>
              <a:t>/turmeric-coconut-oil-milk-coffee/</a:t>
            </a:r>
            <a:endParaRPr kumimoji="1" lang="ja-JP" altLang="en-US" dirty="0"/>
          </a:p>
        </p:txBody>
      </p:sp>
    </p:spTree>
    <p:extLst>
      <p:ext uri="{BB962C8B-B14F-4D97-AF65-F5344CB8AC3E}">
        <p14:creationId xmlns:p14="http://schemas.microsoft.com/office/powerpoint/2010/main" val="439898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29653" y="1050878"/>
            <a:ext cx="8884693" cy="5467516"/>
          </a:xfrm>
        </p:spPr>
        <p:txBody>
          <a:bodyPr/>
          <a:lstStyle/>
          <a:p>
            <a:r>
              <a:rPr kumimoji="1" lang="ja-JP" altLang="en-US" dirty="0" smtClean="0"/>
              <a:t>グローバル化に伴い、食産業の海外進出が増加</a:t>
            </a:r>
            <a:endParaRPr lang="en-US" altLang="ja-JP" dirty="0"/>
          </a:p>
          <a:p>
            <a:pPr lvl="1"/>
            <a:r>
              <a:rPr lang="ja-JP" altLang="en-US" dirty="0" smtClean="0"/>
              <a:t>ローカライゼーション戦略</a:t>
            </a:r>
            <a:endParaRPr lang="en-US" altLang="ja-JP" dirty="0" smtClean="0"/>
          </a:p>
          <a:p>
            <a:pPr lvl="1"/>
            <a:r>
              <a:rPr lang="ja-JP" altLang="en-US" dirty="0" smtClean="0"/>
              <a:t>地域の文化の差を理解することの重要性</a:t>
            </a:r>
            <a:endParaRPr lang="en-US" altLang="ja-JP" dirty="0" smtClean="0"/>
          </a:p>
          <a:p>
            <a:pPr lvl="1"/>
            <a:r>
              <a:rPr lang="ja-JP" altLang="en-US" dirty="0" smtClean="0"/>
              <a:t>多くの時間と労力をかけた現地調査</a:t>
            </a:r>
            <a:endParaRPr lang="en-US" altLang="ja-JP" dirty="0"/>
          </a:p>
          <a:p>
            <a:pPr lvl="1"/>
            <a:endParaRPr lang="en-US" altLang="ja-JP" dirty="0"/>
          </a:p>
          <a:p>
            <a:r>
              <a:rPr kumimoji="1" lang="ja-JP" altLang="en-US" dirty="0" smtClean="0"/>
              <a:t>ソーシャルメディアを用いた意見・イベント検出</a:t>
            </a:r>
            <a:endParaRPr kumimoji="1" lang="en-US" altLang="ja-JP" dirty="0" smtClean="0"/>
          </a:p>
          <a:p>
            <a:pPr lvl="1"/>
            <a:r>
              <a:rPr lang="en-US" altLang="ja-JP" sz="1800" dirty="0" smtClean="0"/>
              <a:t>Twitter</a:t>
            </a:r>
            <a:r>
              <a:rPr lang="ja-JP" altLang="en-US" sz="1800" dirty="0" smtClean="0"/>
              <a:t>を用いたリアルタイムなイベント検出</a:t>
            </a:r>
            <a:r>
              <a:rPr lang="en-US" altLang="ja-JP" sz="1800" dirty="0" smtClean="0"/>
              <a:t>[</a:t>
            </a:r>
            <a:r>
              <a:rPr lang="en-US" altLang="ja-JP" sz="1800" dirty="0" err="1" smtClean="0"/>
              <a:t>Sakaki</a:t>
            </a:r>
            <a:r>
              <a:rPr lang="en-US" altLang="ja-JP" sz="1800" dirty="0" smtClean="0"/>
              <a:t> </a:t>
            </a:r>
            <a:r>
              <a:rPr lang="en-US" altLang="ja-JP" sz="1800" i="1" dirty="0" smtClean="0"/>
              <a:t>et al. </a:t>
            </a:r>
            <a:r>
              <a:rPr lang="en-US" altLang="ja-JP" sz="1800" dirty="0" smtClean="0"/>
              <a:t>2010]</a:t>
            </a:r>
          </a:p>
          <a:p>
            <a:pPr lvl="1"/>
            <a:r>
              <a:rPr lang="en-US" altLang="ja-JP" sz="1800" dirty="0" smtClean="0"/>
              <a:t>Twitter</a:t>
            </a:r>
            <a:r>
              <a:rPr lang="ja-JP" altLang="en-US" sz="1800" dirty="0" smtClean="0"/>
              <a:t>によるブランドイメージ調査</a:t>
            </a:r>
            <a:r>
              <a:rPr lang="en-US" altLang="ja-JP" sz="1800" dirty="0" smtClean="0"/>
              <a:t>[Hu </a:t>
            </a:r>
            <a:r>
              <a:rPr lang="en-US" altLang="ja-JP" sz="1800" i="1" dirty="0" smtClean="0"/>
              <a:t>et al. </a:t>
            </a:r>
            <a:r>
              <a:rPr lang="en-US" altLang="ja-JP" sz="1800" dirty="0" smtClean="0"/>
              <a:t>2017]</a:t>
            </a:r>
            <a:endParaRPr lang="en-US" altLang="ja-JP" sz="1800" dirty="0" smtClean="0"/>
          </a:p>
          <a:p>
            <a:pPr lvl="1"/>
            <a:endParaRPr lang="en-US" altLang="ja-JP" dirty="0" smtClean="0"/>
          </a:p>
          <a:p>
            <a:r>
              <a:rPr lang="ja-JP" altLang="en-US" dirty="0"/>
              <a:t>ソーシャルメディアを用いた文化比較</a:t>
            </a:r>
            <a:endParaRPr lang="en-US" altLang="ja-JP" dirty="0"/>
          </a:p>
          <a:p>
            <a:pPr lvl="1"/>
            <a:r>
              <a:rPr lang="en-US" altLang="ja-JP" sz="1800" dirty="0" err="1" smtClean="0"/>
              <a:t>Forsquare</a:t>
            </a:r>
            <a:r>
              <a:rPr lang="ja-JP" altLang="en-US" sz="1800" dirty="0"/>
              <a:t>の食行動データを</a:t>
            </a:r>
            <a:r>
              <a:rPr lang="ja-JP" altLang="en-US" sz="1800" dirty="0" smtClean="0"/>
              <a:t>用い、世界</a:t>
            </a:r>
            <a:r>
              <a:rPr lang="ja-JP" altLang="en-US" sz="1800" dirty="0"/>
              <a:t>の国と地域の文化境界を定める手法の提案</a:t>
            </a:r>
            <a:r>
              <a:rPr lang="en-US" altLang="ja-JP" sz="1800" dirty="0"/>
              <a:t>[Silva </a:t>
            </a:r>
            <a:r>
              <a:rPr lang="en-US" altLang="ja-JP" sz="1800" i="1" dirty="0"/>
              <a:t>et al. </a:t>
            </a:r>
            <a:r>
              <a:rPr lang="en-US" altLang="ja-JP" sz="1800" dirty="0"/>
              <a:t>2014]</a:t>
            </a:r>
          </a:p>
          <a:p>
            <a:pPr lvl="1"/>
            <a:r>
              <a:rPr lang="ja-JP" altLang="en-US" sz="1800" dirty="0"/>
              <a:t>レシピデータの材料・味情報を</a:t>
            </a:r>
            <a:r>
              <a:rPr lang="ja-JP" altLang="en-US" sz="1800" dirty="0" smtClean="0"/>
              <a:t>用いた各国食</a:t>
            </a:r>
            <a:r>
              <a:rPr lang="ja-JP" altLang="en-US" sz="1800" dirty="0"/>
              <a:t>習慣の距離の算出</a:t>
            </a:r>
            <a:r>
              <a:rPr lang="en-US" altLang="ja-JP" sz="1800" dirty="0"/>
              <a:t>[</a:t>
            </a:r>
            <a:r>
              <a:rPr lang="en-US" altLang="ja-JP" sz="1800" dirty="0" err="1"/>
              <a:t>Sajamanesh</a:t>
            </a:r>
            <a:r>
              <a:rPr lang="en-US" altLang="ja-JP" sz="1800" dirty="0"/>
              <a:t> </a:t>
            </a:r>
            <a:r>
              <a:rPr lang="en-US" altLang="ja-JP" sz="1800" i="1" dirty="0"/>
              <a:t>et al. </a:t>
            </a:r>
            <a:r>
              <a:rPr lang="en-US" altLang="ja-JP" sz="1800" dirty="0"/>
              <a:t>2017]</a:t>
            </a:r>
          </a:p>
          <a:p>
            <a:pPr lvl="1"/>
            <a:r>
              <a:rPr lang="en-US" altLang="ja-JP" sz="1800" dirty="0"/>
              <a:t>Instagram</a:t>
            </a:r>
            <a:r>
              <a:rPr lang="ja-JP" altLang="en-US" sz="1800" dirty="0"/>
              <a:t>に</a:t>
            </a:r>
            <a:r>
              <a:rPr lang="ja-JP" altLang="en-US" sz="1800" dirty="0" smtClean="0"/>
              <a:t>よるスイスでの食消費パターンの分析</a:t>
            </a:r>
            <a:r>
              <a:rPr lang="en-US" altLang="ja-JP" sz="1800" dirty="0" smtClean="0"/>
              <a:t>[Phan et al. 2017]</a:t>
            </a:r>
          </a:p>
          <a:p>
            <a:pPr lvl="1"/>
            <a:endParaRPr lang="en-US" altLang="ja-JP" sz="1800" dirty="0"/>
          </a:p>
          <a:p>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a:t>
            </a:fld>
            <a:endParaRPr kumimoji="1" lang="ja-JP" altLang="en-US"/>
          </a:p>
        </p:txBody>
      </p:sp>
      <p:sp>
        <p:nvSpPr>
          <p:cNvPr id="6" name="テキスト ボックス 5"/>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1</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kumimoji="1" lang="ja-JP" altLang="en-US" sz="1600" dirty="0" smtClean="0">
                <a:latin typeface="Meiryo" charset="-128"/>
                <a:ea typeface="Meiryo" charset="-128"/>
                <a:cs typeface="Meiryo" charset="-128"/>
              </a:rPr>
              <a:t>背景・目的</a:t>
            </a:r>
            <a:endParaRPr kumimoji="1" lang="ja-JP" altLang="en-US" sz="1600" dirty="0">
              <a:latin typeface="Meiryo" charset="-128"/>
              <a:ea typeface="Meiryo" charset="-128"/>
              <a:cs typeface="Meiryo" charset="-128"/>
            </a:endParaRPr>
          </a:p>
        </p:txBody>
      </p:sp>
      <p:sp>
        <p:nvSpPr>
          <p:cNvPr id="7" name="タイトル 6"/>
          <p:cNvSpPr>
            <a:spLocks noGrp="1"/>
          </p:cNvSpPr>
          <p:nvPr>
            <p:ph type="title"/>
          </p:nvPr>
        </p:nvSpPr>
        <p:spPr/>
        <p:txBody>
          <a:bodyPr/>
          <a:lstStyle/>
          <a:p>
            <a:r>
              <a:rPr kumimoji="1" lang="ja-JP" altLang="en-US" dirty="0" smtClean="0"/>
              <a:t>背景と先行研究</a:t>
            </a:r>
            <a:endParaRPr kumimoji="1" lang="ja-JP" altLang="en-US" dirty="0"/>
          </a:p>
        </p:txBody>
      </p:sp>
    </p:spTree>
    <p:extLst>
      <p:ext uri="{BB962C8B-B14F-4D97-AF65-F5344CB8AC3E}">
        <p14:creationId xmlns:p14="http://schemas.microsoft.com/office/powerpoint/2010/main" val="1410202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 ‘boring</a:t>
            </a:r>
            <a:r>
              <a:rPr lang="en-US" altLang="ja-JP" dirty="0"/>
              <a:t>’ &amp; ‘coffee’</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309" y="1050925"/>
            <a:ext cx="8251382" cy="5126038"/>
          </a:xfrm>
        </p:spPr>
      </p:pic>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40</a:t>
            </a:fld>
            <a:endParaRPr kumimoji="1" lang="ja-JP" altLang="en-US"/>
          </a:p>
        </p:txBody>
      </p:sp>
      <p:sp>
        <p:nvSpPr>
          <p:cNvPr id="7" name="テキスト ボックス 6"/>
          <p:cNvSpPr txBox="1"/>
          <p:nvPr/>
        </p:nvSpPr>
        <p:spPr>
          <a:xfrm>
            <a:off x="1844754" y="6149062"/>
            <a:ext cx="7169591" cy="369332"/>
          </a:xfrm>
          <a:prstGeom prst="rect">
            <a:avLst/>
          </a:prstGeom>
          <a:noFill/>
        </p:spPr>
        <p:txBody>
          <a:bodyPr wrap="none" rtlCol="0">
            <a:spAutoFit/>
          </a:bodyPr>
          <a:lstStyle/>
          <a:p>
            <a:pPr algn="r"/>
            <a:r>
              <a:rPr lang="en-US" altLang="ja-JP" dirty="0"/>
              <a:t>https://</a:t>
            </a:r>
            <a:r>
              <a:rPr lang="en-US" altLang="ja-JP" dirty="0" err="1"/>
              <a:t>pausecoffee.co.za</a:t>
            </a:r>
            <a:r>
              <a:rPr lang="en-US" altLang="ja-JP" dirty="0"/>
              <a:t>/2017/07/06/storing-coffee-avoid-boring-coffee/</a:t>
            </a:r>
            <a:endParaRPr kumimoji="1" lang="ja-JP" altLang="en-US" dirty="0"/>
          </a:p>
        </p:txBody>
      </p:sp>
    </p:spTree>
    <p:extLst>
      <p:ext uri="{BB962C8B-B14F-4D97-AF65-F5344CB8AC3E}">
        <p14:creationId xmlns:p14="http://schemas.microsoft.com/office/powerpoint/2010/main" val="8026556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 </a:t>
            </a:r>
            <a:r>
              <a:rPr lang="en-US" altLang="ja-JP" dirty="0" smtClean="0"/>
              <a:t>tea </a:t>
            </a:r>
            <a:r>
              <a:rPr lang="en-US" altLang="ja-JP" dirty="0"/>
              <a:t>/ </a:t>
            </a:r>
            <a:r>
              <a:rPr lang="ja-JP" altLang="en-US" dirty="0" smtClean="0"/>
              <a:t>紅茶</a:t>
            </a:r>
            <a:r>
              <a:rPr lang="en-US" altLang="ja-JP" dirty="0" smtClean="0"/>
              <a:t> </a:t>
            </a:r>
            <a:r>
              <a:rPr lang="ja-JP" altLang="en-US" dirty="0" smtClean="0"/>
              <a:t>の場合</a:t>
            </a:r>
            <a:r>
              <a:rPr lang="en-US" altLang="ja-JP" dirty="0" smtClean="0"/>
              <a:t> (</a:t>
            </a:r>
            <a:r>
              <a:rPr lang="ja-JP" altLang="en-US" dirty="0"/>
              <a:t>同一対象</a:t>
            </a:r>
            <a:r>
              <a:rPr lang="en-US" altLang="ja-JP" dirty="0"/>
              <a:t>)</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tea</a:t>
            </a:r>
            <a:r>
              <a:rPr lang="ja-JP" altLang="en-US" dirty="0" smtClean="0"/>
              <a:t>で紅茶よりも多く共起</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41</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55" y="1462485"/>
            <a:ext cx="7821683" cy="4562648"/>
          </a:xfrm>
          <a:prstGeom prst="rect">
            <a:avLst/>
          </a:prstGeom>
        </p:spPr>
      </p:pic>
      <p:sp>
        <p:nvSpPr>
          <p:cNvPr id="8" name="正方形/長方形 7"/>
          <p:cNvSpPr/>
          <p:nvPr/>
        </p:nvSpPr>
        <p:spPr>
          <a:xfrm>
            <a:off x="434239" y="4045111"/>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309247" y="1575623"/>
            <a:ext cx="1608411"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w</a:t>
            </a:r>
            <a:r>
              <a:rPr lang="en-US" altLang="ja-JP" sz="1600" dirty="0" smtClean="0">
                <a:solidFill>
                  <a:schemeClr val="tx1"/>
                </a:solidFill>
                <a:latin typeface="Meiryo" charset="-128"/>
                <a:ea typeface="Meiryo" charset="-128"/>
                <a:cs typeface="Meiryo" charset="-128"/>
              </a:rPr>
              <a:t>hite, blue,</a:t>
            </a:r>
          </a:p>
          <a:p>
            <a:pPr algn="ctr"/>
            <a:r>
              <a:rPr lang="ja-JP" altLang="en-US" sz="1600" dirty="0" smtClean="0">
                <a:solidFill>
                  <a:schemeClr val="tx1"/>
                </a:solidFill>
                <a:latin typeface="Meiryo" charset="-128"/>
                <a:ea typeface="Meiryo" charset="-128"/>
                <a:cs typeface="Meiryo" charset="-128"/>
              </a:rPr>
              <a:t>青い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赤い</a:t>
            </a:r>
            <a:r>
              <a:rPr lang="en-US" altLang="ja-JP" sz="1600" dirty="0" smtClean="0">
                <a:solidFill>
                  <a:schemeClr val="tx1"/>
                </a:solidFill>
                <a:latin typeface="Meiryo" charset="-128"/>
                <a:ea typeface="Meiryo" charset="-128"/>
                <a:cs typeface="Meiryo" charset="-128"/>
              </a:rPr>
              <a:t> </a:t>
            </a:r>
            <a:endParaRPr kumimoji="1" lang="ja-JP" altLang="en-US" sz="1600" dirty="0">
              <a:solidFill>
                <a:schemeClr val="tx1"/>
              </a:solidFill>
              <a:latin typeface="Meiryo" charset="-128"/>
              <a:ea typeface="Meiryo" charset="-128"/>
              <a:cs typeface="Meiryo" charset="-128"/>
            </a:endParaRPr>
          </a:p>
        </p:txBody>
      </p:sp>
      <p:cxnSp>
        <p:nvCxnSpPr>
          <p:cNvPr id="10" name="直線矢印コネクタ 9"/>
          <p:cNvCxnSpPr>
            <a:stCxn id="9" idx="2"/>
          </p:cNvCxnSpPr>
          <p:nvPr/>
        </p:nvCxnSpPr>
        <p:spPr>
          <a:xfrm>
            <a:off x="3113453" y="2185799"/>
            <a:ext cx="877708" cy="61939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4219975" y="1829532"/>
            <a:ext cx="1878718"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pretty, adorable,</a:t>
            </a:r>
          </a:p>
          <a:p>
            <a:pPr algn="ctr"/>
            <a:r>
              <a:rPr lang="ja-JP" altLang="en-US" sz="1600" dirty="0">
                <a:solidFill>
                  <a:schemeClr val="tx1"/>
                </a:solidFill>
                <a:latin typeface="Meiryo" charset="-128"/>
                <a:ea typeface="Meiryo" charset="-128"/>
                <a:cs typeface="Meiryo" charset="-128"/>
              </a:rPr>
              <a:t>恋しい</a:t>
            </a:r>
            <a:r>
              <a:rPr lang="en-US" altLang="ja-JP" sz="1600" dirty="0">
                <a:solidFill>
                  <a:schemeClr val="tx1"/>
                </a:solidFill>
                <a:latin typeface="Meiryo" charset="-128"/>
                <a:ea typeface="Meiryo" charset="-128"/>
                <a:cs typeface="Meiryo" charset="-128"/>
              </a:rPr>
              <a:t>, </a:t>
            </a:r>
            <a:r>
              <a:rPr lang="ja-JP" altLang="en-US" sz="1600" dirty="0">
                <a:solidFill>
                  <a:schemeClr val="tx1"/>
                </a:solidFill>
                <a:latin typeface="Meiryo" charset="-128"/>
                <a:ea typeface="Meiryo" charset="-128"/>
                <a:cs typeface="Meiryo" charset="-128"/>
              </a:rPr>
              <a:t>可愛い</a:t>
            </a:r>
            <a:endParaRPr lang="ja-JP" altLang="en-US" sz="1600" dirty="0">
              <a:solidFill>
                <a:schemeClr val="tx1"/>
              </a:solidFill>
              <a:latin typeface="Meiryo" charset="-128"/>
              <a:ea typeface="Meiryo" charset="-128"/>
              <a:cs typeface="Meiryo" charset="-128"/>
            </a:endParaRPr>
          </a:p>
        </p:txBody>
      </p:sp>
      <p:cxnSp>
        <p:nvCxnSpPr>
          <p:cNvPr id="12" name="直線矢印コネクタ 11"/>
          <p:cNvCxnSpPr/>
          <p:nvPr/>
        </p:nvCxnSpPr>
        <p:spPr>
          <a:xfrm flipH="1">
            <a:off x="4571996" y="2439708"/>
            <a:ext cx="587339" cy="12120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88036" y="4407307"/>
            <a:ext cx="8626306" cy="2031325"/>
          </a:xfrm>
          <a:prstGeom prst="rect">
            <a:avLst/>
          </a:prstGeom>
          <a:noFill/>
          <a:ln w="28575">
            <a:solidFill>
              <a:srgbClr val="C00000"/>
            </a:solidFill>
          </a:ln>
        </p:spPr>
        <p:txBody>
          <a:bodyPr wrap="square" rtlCol="0">
            <a:spAutoFit/>
          </a:bodyPr>
          <a:lstStyle/>
          <a:p>
            <a:r>
              <a:rPr lang="en-US" altLang="ja-JP" dirty="0" smtClean="0">
                <a:latin typeface="Meiryo" charset="-128"/>
                <a:ea typeface="Meiryo" charset="-128"/>
                <a:cs typeface="Meiryo" charset="-128"/>
              </a:rPr>
              <a:t>《white, blue》</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tea</a:t>
            </a:r>
            <a:r>
              <a:rPr lang="ja-JP" altLang="en-US" dirty="0" smtClean="0">
                <a:latin typeface="Meiryo" charset="-128"/>
                <a:ea typeface="Meiryo" charset="-128"/>
                <a:cs typeface="Meiryo" charset="-128"/>
              </a:rPr>
              <a:t>の色を評価基準として用いている</a:t>
            </a:r>
            <a:endParaRPr lang="en-US" altLang="ja-JP" dirty="0" smtClean="0">
              <a:latin typeface="Meiryo" charset="-128"/>
              <a:ea typeface="Meiryo" charset="-128"/>
              <a:cs typeface="Meiryo" charset="-128"/>
            </a:endParaRPr>
          </a:p>
          <a:p>
            <a:r>
              <a:rPr lang="en-US" altLang="ja-JP" dirty="0">
                <a:latin typeface="Meiryo" charset="-128"/>
                <a:ea typeface="Meiryo" charset="-128"/>
                <a:cs typeface="Meiryo" charset="-128"/>
              </a:rPr>
              <a:t>	</a:t>
            </a:r>
            <a:r>
              <a:rPr lang="ja-JP" altLang="en-US" dirty="0" smtClean="0">
                <a:latin typeface="Meiryo" charset="-128"/>
                <a:ea typeface="Meiryo" charset="-128"/>
                <a:cs typeface="Meiryo" charset="-128"/>
              </a:rPr>
              <a:t>（フルーツティーの多さ、水色への興味、カラフルな茶葉）</a:t>
            </a:r>
            <a:endParaRPr lang="en-US" altLang="ja-JP" dirty="0" smtClean="0">
              <a:latin typeface="Meiryo" charset="-128"/>
              <a:ea typeface="Meiryo" charset="-128"/>
              <a:cs typeface="Meiryo" charset="-128"/>
            </a:endParaRPr>
          </a:p>
          <a:p>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《pretty, adorable</a:t>
            </a:r>
            <a:r>
              <a:rPr lang="en-US" altLang="ja-JP" dirty="0" smtClean="0">
                <a:latin typeface="Meiryo" charset="-128"/>
                <a:ea typeface="Meiryo" charset="-128"/>
                <a:cs typeface="Meiryo" charset="-128"/>
              </a:rPr>
              <a:t>》</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tea</a:t>
            </a:r>
            <a:r>
              <a:rPr lang="ja-JP" altLang="en-US" dirty="0" smtClean="0">
                <a:latin typeface="Meiryo" charset="-128"/>
                <a:ea typeface="Meiryo" charset="-128"/>
                <a:cs typeface="Meiryo" charset="-128"/>
              </a:rPr>
              <a:t>が</a:t>
            </a:r>
            <a:r>
              <a:rPr lang="en-US" altLang="ja-JP" dirty="0" smtClean="0">
                <a:latin typeface="Meiryo" charset="-128"/>
                <a:ea typeface="Meiryo" charset="-128"/>
                <a:cs typeface="Meiryo" charset="-128"/>
              </a:rPr>
              <a:t>’</a:t>
            </a:r>
            <a:r>
              <a:rPr lang="ja-JP" altLang="en-US" dirty="0" smtClean="0">
                <a:latin typeface="Meiryo" charset="-128"/>
                <a:ea typeface="Meiryo" charset="-128"/>
                <a:cs typeface="Meiryo" charset="-128"/>
              </a:rPr>
              <a:t>可愛い</a:t>
            </a:r>
            <a:r>
              <a:rPr lang="en-US" altLang="ja-JP" dirty="0" smtClean="0">
                <a:latin typeface="Meiryo" charset="-128"/>
                <a:ea typeface="Meiryo" charset="-128"/>
                <a:cs typeface="Meiryo" charset="-128"/>
              </a:rPr>
              <a:t>’</a:t>
            </a:r>
            <a:r>
              <a:rPr lang="ja-JP" altLang="en-US" dirty="0" smtClean="0">
                <a:latin typeface="Meiryo" charset="-128"/>
                <a:ea typeface="Meiryo" charset="-128"/>
                <a:cs typeface="Meiryo" charset="-128"/>
              </a:rPr>
              <a:t>文脈に存在することが多い</a:t>
            </a:r>
            <a:endParaRPr lang="en-US" altLang="ja-JP" dirty="0" smtClean="0">
              <a:latin typeface="Meiryo" charset="-128"/>
              <a:ea typeface="Meiryo" charset="-128"/>
              <a:cs typeface="Meiryo" charset="-128"/>
            </a:endParaRPr>
          </a:p>
          <a:p>
            <a:r>
              <a:rPr lang="en-US" altLang="ja-JP" dirty="0" smtClean="0">
                <a:latin typeface="Meiryo" charset="-128"/>
                <a:ea typeface="Meiryo" charset="-128"/>
                <a:cs typeface="Meiryo" charset="-128"/>
              </a:rPr>
              <a:t>	</a:t>
            </a: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tea</a:t>
            </a:r>
            <a:r>
              <a:rPr lang="ja-JP" altLang="en-US" dirty="0" smtClean="0">
                <a:latin typeface="Meiryo" charset="-128"/>
                <a:ea typeface="Meiryo" charset="-128"/>
                <a:cs typeface="Meiryo" charset="-128"/>
              </a:rPr>
              <a:t>を贈り物としてプレゼントする文化と関係か</a:t>
            </a:r>
            <a:r>
              <a:rPr lang="ja-JP" altLang="en-US" dirty="0" smtClean="0">
                <a:latin typeface="Meiryo" charset="-128"/>
                <a:ea typeface="Meiryo" charset="-128"/>
                <a:cs typeface="Meiryo" charset="-128"/>
              </a:rPr>
              <a:t>）</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9134598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 </a:t>
            </a:r>
            <a:r>
              <a:rPr lang="en-US" altLang="ja-JP" dirty="0"/>
              <a:t>s</a:t>
            </a:r>
            <a:r>
              <a:rPr kumimoji="1" lang="en-US" altLang="ja-JP" dirty="0" smtClean="0"/>
              <a:t>moothie /</a:t>
            </a:r>
            <a:r>
              <a:rPr lang="en-US" altLang="ja-JP" dirty="0"/>
              <a:t> </a:t>
            </a:r>
            <a:r>
              <a:rPr lang="ja-JP" altLang="en-US" dirty="0" smtClean="0"/>
              <a:t>スムージー</a:t>
            </a:r>
            <a:r>
              <a:rPr lang="en-US" altLang="ja-JP" dirty="0" smtClean="0"/>
              <a:t> </a:t>
            </a:r>
            <a:r>
              <a:rPr lang="ja-JP" altLang="en-US" dirty="0" smtClean="0"/>
              <a:t>の場合</a:t>
            </a:r>
            <a:r>
              <a:rPr lang="en-US" altLang="ja-JP" dirty="0" smtClean="0"/>
              <a:t> </a:t>
            </a:r>
            <a:r>
              <a:rPr lang="en-US" altLang="ja-JP" dirty="0"/>
              <a:t>(</a:t>
            </a:r>
            <a:r>
              <a:rPr lang="ja-JP" altLang="en-US" dirty="0"/>
              <a:t>同一対象</a:t>
            </a:r>
            <a:r>
              <a:rPr lang="en-US" altLang="ja-JP" dirty="0"/>
              <a:t>)</a:t>
            </a:r>
            <a:endParaRPr kumimoji="1" lang="ja-JP" altLang="en-US"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734" y="1668567"/>
            <a:ext cx="7562525" cy="4602997"/>
          </a:xfrm>
        </p:spPr>
      </p:pic>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42</a:t>
            </a:fld>
            <a:endParaRPr kumimoji="1" lang="ja-JP" altLang="en-US"/>
          </a:p>
        </p:txBody>
      </p:sp>
      <p:sp>
        <p:nvSpPr>
          <p:cNvPr id="7" name="コンテンツ プレースホルダー 2"/>
          <p:cNvSpPr txBox="1">
            <a:spLocks/>
          </p:cNvSpPr>
          <p:nvPr/>
        </p:nvSpPr>
        <p:spPr>
          <a:xfrm>
            <a:off x="129653" y="1050878"/>
            <a:ext cx="8884693" cy="5126085"/>
          </a:xfrm>
          <a:prstGeom prst="rect">
            <a:avLst/>
          </a:prstGeom>
        </p:spPr>
        <p:txBody>
          <a:bodyPr vert="horz" lIns="91440" tIns="45720" rIns="91440" bIns="45720" rtlCol="0">
            <a:normAutofit/>
          </a:bodyPr>
          <a:lstStyle>
            <a:lvl1pPr marL="457200" indent="-457200" algn="l" defTabSz="914400" rtl="0" eaLnBrk="1" latinLnBrk="0" hangingPunct="1">
              <a:lnSpc>
                <a:spcPct val="100000"/>
              </a:lnSpc>
              <a:spcBef>
                <a:spcPts val="1000"/>
              </a:spcBef>
              <a:buClr>
                <a:schemeClr val="accent5"/>
              </a:buClr>
              <a:buSzPct val="100000"/>
              <a:buFont typeface="Wingdings" charset="2"/>
              <a:buChar char="u"/>
              <a:defRPr kumimoji="1" sz="2200" kern="1200">
                <a:solidFill>
                  <a:schemeClr val="tx1"/>
                </a:solidFill>
                <a:latin typeface="Meiryo" charset="-128"/>
                <a:ea typeface="Meiryo" charset="-128"/>
                <a:cs typeface="Meiryo" charset="-128"/>
              </a:defRPr>
            </a:lvl1pPr>
            <a:lvl2pPr marL="800100" indent="-342900" algn="l" defTabSz="914400" rtl="0" eaLnBrk="1" latinLnBrk="0" hangingPunct="1">
              <a:lnSpc>
                <a:spcPct val="90000"/>
              </a:lnSpc>
              <a:spcBef>
                <a:spcPts val="500"/>
              </a:spcBef>
              <a:buClr>
                <a:schemeClr val="bg1">
                  <a:lumMod val="50000"/>
                </a:schemeClr>
              </a:buClr>
              <a:buSzPct val="100000"/>
              <a:buFont typeface="Arial" charset="0"/>
              <a:buChar char="•"/>
              <a:defRPr kumimoji="1" sz="2000" kern="1200">
                <a:solidFill>
                  <a:schemeClr val="tx1"/>
                </a:solidFill>
                <a:latin typeface="Meiryo" charset="-128"/>
                <a:ea typeface="Meiryo" charset="-128"/>
                <a:cs typeface="Meiryo"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charset="-128"/>
                <a:ea typeface="Meiryo" charset="-128"/>
                <a:cs typeface="Meiryo"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smtClean="0"/>
              <a:t>smoothie</a:t>
            </a:r>
            <a:r>
              <a:rPr lang="ja-JP" altLang="en-US" dirty="0" smtClean="0"/>
              <a:t>でスムージーよりも多く共起</a:t>
            </a:r>
            <a:r>
              <a:rPr lang="en-US" altLang="ja-JP" dirty="0" smtClean="0"/>
              <a:t> </a:t>
            </a:r>
            <a:endParaRPr lang="ja-JP" altLang="en-US" dirty="0"/>
          </a:p>
        </p:txBody>
      </p:sp>
      <p:sp>
        <p:nvSpPr>
          <p:cNvPr id="8" name="正方形/長方形 7"/>
          <p:cNvSpPr/>
          <p:nvPr/>
        </p:nvSpPr>
        <p:spPr>
          <a:xfrm>
            <a:off x="434239" y="4045111"/>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851102" y="2094863"/>
            <a:ext cx="1723249"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latin typeface="Meiryo" charset="-128"/>
                <a:ea typeface="Meiryo" charset="-128"/>
                <a:cs typeface="Meiryo" charset="-128"/>
              </a:rPr>
              <a:t>t</a:t>
            </a:r>
            <a:r>
              <a:rPr lang="en-US" altLang="ja-JP" sz="1600" dirty="0" smtClean="0">
                <a:solidFill>
                  <a:schemeClr val="tx1"/>
                </a:solidFill>
                <a:latin typeface="Meiryo" charset="-128"/>
                <a:ea typeface="Meiryo" charset="-128"/>
                <a:cs typeface="Meiryo" charset="-128"/>
              </a:rPr>
              <a:t>hick, giant,</a:t>
            </a:r>
          </a:p>
          <a:p>
            <a:pPr algn="ctr"/>
            <a:r>
              <a:rPr kumimoji="1" lang="ja-JP" altLang="en-US" sz="1600" dirty="0" smtClean="0">
                <a:solidFill>
                  <a:schemeClr val="tx1"/>
                </a:solidFill>
                <a:latin typeface="Meiryo" charset="-128"/>
                <a:ea typeface="Meiryo" charset="-128"/>
                <a:cs typeface="Meiryo" charset="-128"/>
              </a:rPr>
              <a:t>太い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濃い</a:t>
            </a:r>
            <a:endParaRPr kumimoji="1" lang="ja-JP" altLang="en-US" sz="1600" dirty="0">
              <a:solidFill>
                <a:schemeClr val="tx1"/>
              </a:solidFill>
              <a:latin typeface="Meiryo" charset="-128"/>
              <a:ea typeface="Meiryo" charset="-128"/>
              <a:cs typeface="Meiryo" charset="-128"/>
            </a:endParaRPr>
          </a:p>
        </p:txBody>
      </p:sp>
      <p:cxnSp>
        <p:nvCxnSpPr>
          <p:cNvPr id="10" name="直線矢印コネクタ 9"/>
          <p:cNvCxnSpPr>
            <a:stCxn id="9" idx="1"/>
          </p:cNvCxnSpPr>
          <p:nvPr/>
        </p:nvCxnSpPr>
        <p:spPr>
          <a:xfrm flipH="1">
            <a:off x="5331407" y="2399951"/>
            <a:ext cx="519695" cy="6472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88036" y="4407307"/>
            <a:ext cx="8626306" cy="1754326"/>
          </a:xfrm>
          <a:prstGeom prst="rect">
            <a:avLst/>
          </a:prstGeom>
          <a:noFill/>
          <a:ln w="28575">
            <a:solidFill>
              <a:srgbClr val="C00000"/>
            </a:solidFill>
          </a:ln>
        </p:spPr>
        <p:txBody>
          <a:bodyPr wrap="square" rtlCol="0">
            <a:spAutoFit/>
          </a:bodyPr>
          <a:lstStyle/>
          <a:p>
            <a:r>
              <a:rPr lang="en-US" altLang="ja-JP" dirty="0" smtClean="0">
                <a:latin typeface="Meiryo" charset="-128"/>
                <a:ea typeface="Meiryo" charset="-128"/>
                <a:cs typeface="Meiryo" charset="-128"/>
              </a:rPr>
              <a:t>《white, blue》《pretty, adorable》</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tea / </a:t>
            </a:r>
            <a:r>
              <a:rPr lang="ja-JP" altLang="en-US" dirty="0" smtClean="0">
                <a:latin typeface="Meiryo" charset="-128"/>
                <a:ea typeface="Meiryo" charset="-128"/>
                <a:cs typeface="Meiryo" charset="-128"/>
              </a:rPr>
              <a:t>紅茶と同じ傾向（</a:t>
            </a:r>
            <a:r>
              <a:rPr lang="en-US" altLang="ja-JP" dirty="0" smtClean="0">
                <a:latin typeface="Meiryo" charset="-128"/>
                <a:ea typeface="Meiryo" charset="-128"/>
                <a:cs typeface="Meiryo" charset="-128"/>
              </a:rPr>
              <a:t>smoothie</a:t>
            </a:r>
            <a:r>
              <a:rPr lang="ja-JP" altLang="en-US" dirty="0" smtClean="0">
                <a:latin typeface="Meiryo" charset="-128"/>
                <a:ea typeface="Meiryo" charset="-128"/>
                <a:cs typeface="Meiryo" charset="-128"/>
              </a:rPr>
              <a:t>がカラフルなもの、可愛いものとの印象）</a:t>
            </a:r>
            <a:endParaRPr lang="en-US" altLang="ja-JP" dirty="0" smtClean="0">
              <a:latin typeface="Meiryo" charset="-128"/>
              <a:ea typeface="Meiryo" charset="-128"/>
              <a:cs typeface="Meiryo" charset="-128"/>
            </a:endParaRPr>
          </a:p>
          <a:p>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《thick, giant</a:t>
            </a:r>
            <a:r>
              <a:rPr lang="en-US" altLang="ja-JP" dirty="0" smtClean="0">
                <a:latin typeface="Meiryo" charset="-128"/>
                <a:ea typeface="Meiryo" charset="-128"/>
                <a:cs typeface="Meiryo" charset="-128"/>
              </a:rPr>
              <a:t>》</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ja-JP" altLang="en-US" dirty="0" smtClean="0">
                <a:latin typeface="Meiryo" charset="-128"/>
                <a:ea typeface="Meiryo" charset="-128"/>
                <a:cs typeface="Meiryo" charset="-128"/>
              </a:rPr>
              <a:t>濃さを</a:t>
            </a:r>
            <a:r>
              <a:rPr lang="en-US" altLang="ja-JP" dirty="0" smtClean="0">
                <a:latin typeface="Meiryo" charset="-128"/>
                <a:ea typeface="Meiryo" charset="-128"/>
                <a:cs typeface="Meiryo" charset="-128"/>
              </a:rPr>
              <a:t>smoothie</a:t>
            </a:r>
            <a:r>
              <a:rPr lang="ja-JP" altLang="en-US" dirty="0" smtClean="0">
                <a:latin typeface="Meiryo" charset="-128"/>
                <a:ea typeface="Meiryo" charset="-128"/>
                <a:cs typeface="Meiryo" charset="-128"/>
              </a:rPr>
              <a:t>の評価基準に用いている</a:t>
            </a:r>
            <a:endParaRPr lang="en-US" altLang="ja-JP" dirty="0" smtClean="0">
              <a:latin typeface="Meiryo" charset="-128"/>
              <a:ea typeface="Meiryo" charset="-128"/>
              <a:cs typeface="Meiryo" charset="-128"/>
            </a:endParaRPr>
          </a:p>
          <a:p>
            <a:r>
              <a:rPr lang="en-US" altLang="ja-JP" dirty="0">
                <a:latin typeface="Meiryo" charset="-128"/>
                <a:ea typeface="Meiryo" charset="-128"/>
                <a:cs typeface="Meiryo" charset="-128"/>
              </a:rPr>
              <a:t>	</a:t>
            </a:r>
            <a:r>
              <a:rPr lang="ja-JP" altLang="en-US" dirty="0" smtClean="0">
                <a:latin typeface="Meiryo" charset="-128"/>
                <a:ea typeface="Meiryo" charset="-128"/>
                <a:cs typeface="Meiryo" charset="-128"/>
              </a:rPr>
              <a:t>（濃い</a:t>
            </a:r>
            <a:r>
              <a:rPr lang="en-US" altLang="ja-JP" dirty="0" smtClean="0">
                <a:latin typeface="Meiryo" charset="-128"/>
                <a:ea typeface="Meiryo" charset="-128"/>
                <a:cs typeface="Meiryo" charset="-128"/>
              </a:rPr>
              <a:t>smoothie</a:t>
            </a:r>
            <a:r>
              <a:rPr lang="ja-JP" altLang="en-US" dirty="0" smtClean="0">
                <a:latin typeface="Meiryo" charset="-128"/>
                <a:ea typeface="Meiryo" charset="-128"/>
                <a:cs typeface="Meiryo" charset="-128"/>
              </a:rPr>
              <a:t>を作るためのレシピが）</a:t>
            </a:r>
            <a:endParaRPr kumimoji="1" lang="ja-JP" altLang="en-US" dirty="0">
              <a:latin typeface="Meiryo" charset="-128"/>
              <a:ea typeface="Meiryo" charset="-128"/>
              <a:cs typeface="Meiryo" charset="-128"/>
            </a:endParaRPr>
          </a:p>
        </p:txBody>
      </p:sp>
      <p:sp>
        <p:nvSpPr>
          <p:cNvPr id="20" name="正方形/長方形 19"/>
          <p:cNvSpPr/>
          <p:nvPr/>
        </p:nvSpPr>
        <p:spPr>
          <a:xfrm>
            <a:off x="1943896" y="1792278"/>
            <a:ext cx="1608411"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w</a:t>
            </a:r>
            <a:r>
              <a:rPr lang="en-US" altLang="ja-JP" sz="1600" dirty="0" smtClean="0">
                <a:solidFill>
                  <a:schemeClr val="tx1"/>
                </a:solidFill>
                <a:latin typeface="Meiryo" charset="-128"/>
                <a:ea typeface="Meiryo" charset="-128"/>
                <a:cs typeface="Meiryo" charset="-128"/>
              </a:rPr>
              <a:t>hite, blue,</a:t>
            </a:r>
          </a:p>
          <a:p>
            <a:pPr algn="ctr"/>
            <a:r>
              <a:rPr lang="ja-JP" altLang="en-US" sz="1600" dirty="0" smtClean="0">
                <a:solidFill>
                  <a:schemeClr val="tx1"/>
                </a:solidFill>
                <a:latin typeface="Meiryo" charset="-128"/>
                <a:ea typeface="Meiryo" charset="-128"/>
                <a:cs typeface="Meiryo" charset="-128"/>
              </a:rPr>
              <a:t>青い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赤い</a:t>
            </a:r>
            <a:r>
              <a:rPr lang="en-US" altLang="ja-JP" sz="1600" dirty="0" smtClean="0">
                <a:solidFill>
                  <a:schemeClr val="tx1"/>
                </a:solidFill>
                <a:latin typeface="Meiryo" charset="-128"/>
                <a:ea typeface="Meiryo" charset="-128"/>
                <a:cs typeface="Meiryo" charset="-128"/>
              </a:rPr>
              <a:t> </a:t>
            </a:r>
            <a:endParaRPr kumimoji="1" lang="ja-JP" altLang="en-US" sz="1600" dirty="0">
              <a:solidFill>
                <a:schemeClr val="tx1"/>
              </a:solidFill>
              <a:latin typeface="Meiryo" charset="-128"/>
              <a:ea typeface="Meiryo" charset="-128"/>
              <a:cs typeface="Meiryo" charset="-128"/>
            </a:endParaRPr>
          </a:p>
        </p:txBody>
      </p:sp>
      <p:cxnSp>
        <p:nvCxnSpPr>
          <p:cNvPr id="21" name="直線矢印コネクタ 20"/>
          <p:cNvCxnSpPr>
            <a:stCxn id="20" idx="2"/>
          </p:cNvCxnSpPr>
          <p:nvPr/>
        </p:nvCxnSpPr>
        <p:spPr>
          <a:xfrm>
            <a:off x="2748102" y="2402454"/>
            <a:ext cx="1299860" cy="5751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3813934" y="1504578"/>
            <a:ext cx="1878718"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pretty, adorable,</a:t>
            </a:r>
          </a:p>
          <a:p>
            <a:pPr algn="ctr"/>
            <a:r>
              <a:rPr lang="ja-JP" altLang="en-US" sz="1600" dirty="0">
                <a:solidFill>
                  <a:schemeClr val="tx1"/>
                </a:solidFill>
                <a:latin typeface="Meiryo" charset="-128"/>
                <a:ea typeface="Meiryo" charset="-128"/>
                <a:cs typeface="Meiryo" charset="-128"/>
              </a:rPr>
              <a:t>恋しい</a:t>
            </a:r>
            <a:r>
              <a:rPr lang="en-US" altLang="ja-JP" sz="1600" dirty="0">
                <a:solidFill>
                  <a:schemeClr val="tx1"/>
                </a:solidFill>
                <a:latin typeface="Meiryo" charset="-128"/>
                <a:ea typeface="Meiryo" charset="-128"/>
                <a:cs typeface="Meiryo" charset="-128"/>
              </a:rPr>
              <a:t>, </a:t>
            </a:r>
            <a:r>
              <a:rPr lang="ja-JP" altLang="en-US" sz="1600" dirty="0">
                <a:solidFill>
                  <a:schemeClr val="tx1"/>
                </a:solidFill>
                <a:latin typeface="Meiryo" charset="-128"/>
                <a:ea typeface="Meiryo" charset="-128"/>
                <a:cs typeface="Meiryo" charset="-128"/>
              </a:rPr>
              <a:t>可愛い</a:t>
            </a:r>
            <a:endParaRPr lang="ja-JP" altLang="en-US" sz="1600" dirty="0">
              <a:solidFill>
                <a:schemeClr val="tx1"/>
              </a:solidFill>
              <a:latin typeface="Meiryo" charset="-128"/>
              <a:ea typeface="Meiryo" charset="-128"/>
              <a:cs typeface="Meiryo" charset="-128"/>
            </a:endParaRPr>
          </a:p>
        </p:txBody>
      </p:sp>
      <p:cxnSp>
        <p:nvCxnSpPr>
          <p:cNvPr id="23" name="直線矢印コネクタ 22"/>
          <p:cNvCxnSpPr>
            <a:stCxn id="22" idx="2"/>
          </p:cNvCxnSpPr>
          <p:nvPr/>
        </p:nvCxnSpPr>
        <p:spPr>
          <a:xfrm flipH="1">
            <a:off x="4626076" y="2114754"/>
            <a:ext cx="127217" cy="13861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60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 </a:t>
            </a:r>
            <a:r>
              <a:rPr lang="en-US" altLang="ja-JP" dirty="0" smtClean="0"/>
              <a:t>smoothie / </a:t>
            </a:r>
            <a:r>
              <a:rPr lang="ja-JP" altLang="en-US" dirty="0" smtClean="0"/>
              <a:t>スムージー</a:t>
            </a:r>
            <a:r>
              <a:rPr lang="en-US" altLang="ja-JP" dirty="0" smtClean="0"/>
              <a:t> </a:t>
            </a:r>
            <a:r>
              <a:rPr lang="ja-JP" altLang="en-US" dirty="0"/>
              <a:t>の場合</a:t>
            </a:r>
            <a:r>
              <a:rPr lang="en-US" altLang="ja-JP" dirty="0"/>
              <a:t> (</a:t>
            </a:r>
            <a:r>
              <a:rPr lang="ja-JP" altLang="en-US" dirty="0"/>
              <a:t>同一対象</a:t>
            </a:r>
            <a:r>
              <a:rPr lang="en-US" altLang="ja-JP" dirty="0"/>
              <a:t>)</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スムージーで</a:t>
            </a:r>
            <a:r>
              <a:rPr lang="en-US" altLang="ja-JP" dirty="0" smtClean="0"/>
              <a:t>smoothie</a:t>
            </a:r>
            <a:r>
              <a:rPr lang="ja-JP" altLang="en-US" dirty="0" smtClean="0"/>
              <a:t>より</a:t>
            </a:r>
            <a:r>
              <a:rPr lang="ja-JP" altLang="en-US" dirty="0"/>
              <a:t>も多く共起</a:t>
            </a:r>
            <a:r>
              <a:rPr lang="en-US" altLang="ja-JP" dirty="0"/>
              <a:t> </a:t>
            </a:r>
            <a:endParaRPr lang="ja-JP" altLang="en-US" dirty="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43</a:t>
            </a:fld>
            <a:endParaRPr kumimoji="1" lang="ja-JP" altLang="en-US"/>
          </a:p>
        </p:txBody>
      </p:sp>
      <p:pic>
        <p:nvPicPr>
          <p:cNvPr id="7" name="コンテンツ プレースホルダ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34" y="1668567"/>
            <a:ext cx="7562525" cy="4602997"/>
          </a:xfrm>
          <a:prstGeom prst="rect">
            <a:avLst/>
          </a:prstGeom>
        </p:spPr>
      </p:pic>
      <p:sp>
        <p:nvSpPr>
          <p:cNvPr id="8" name="正方形/長方形 7"/>
          <p:cNvSpPr/>
          <p:nvPr/>
        </p:nvSpPr>
        <p:spPr>
          <a:xfrm>
            <a:off x="434237" y="1622073"/>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56203" y="5498426"/>
            <a:ext cx="1511631"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b</a:t>
            </a:r>
            <a:r>
              <a:rPr lang="en-US" altLang="ja-JP" sz="1600" dirty="0" smtClean="0">
                <a:solidFill>
                  <a:schemeClr val="tx1"/>
                </a:solidFill>
                <a:latin typeface="Meiryo" charset="-128"/>
                <a:ea typeface="Meiryo" charset="-128"/>
                <a:cs typeface="Meiryo" charset="-128"/>
              </a:rPr>
              <a:t>ad, tired,</a:t>
            </a:r>
          </a:p>
          <a:p>
            <a:pPr algn="ctr"/>
            <a:r>
              <a:rPr kumimoji="1" lang="ja-JP" altLang="en-US" sz="1600" dirty="0" smtClean="0">
                <a:solidFill>
                  <a:schemeClr val="tx1"/>
                </a:solidFill>
                <a:latin typeface="Meiryo" charset="-128"/>
                <a:ea typeface="Meiryo" charset="-128"/>
                <a:cs typeface="Meiryo" charset="-128"/>
              </a:rPr>
              <a:t>悪い</a:t>
            </a:r>
            <a:r>
              <a:rPr kumimoji="1"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不味い</a:t>
            </a:r>
            <a:endParaRPr kumimoji="1" lang="ja-JP" altLang="en-US" sz="1600" dirty="0">
              <a:solidFill>
                <a:schemeClr val="tx1"/>
              </a:solidFill>
              <a:latin typeface="Meiryo" charset="-128"/>
              <a:ea typeface="Meiryo" charset="-128"/>
              <a:cs typeface="Meiryo" charset="-128"/>
            </a:endParaRPr>
          </a:p>
        </p:txBody>
      </p:sp>
      <p:cxnSp>
        <p:nvCxnSpPr>
          <p:cNvPr id="10" name="直線矢印コネクタ 9"/>
          <p:cNvCxnSpPr>
            <a:stCxn id="9" idx="0"/>
          </p:cNvCxnSpPr>
          <p:nvPr/>
        </p:nvCxnSpPr>
        <p:spPr>
          <a:xfrm flipH="1" flipV="1">
            <a:off x="3502617" y="4629986"/>
            <a:ext cx="309402" cy="868440"/>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87583" y="4994527"/>
            <a:ext cx="1436319"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smtClean="0">
                <a:solidFill>
                  <a:schemeClr val="tx1"/>
                </a:solidFill>
                <a:latin typeface="Meiryo" charset="-128"/>
                <a:ea typeface="Meiryo" charset="-128"/>
                <a:cs typeface="Meiryo" charset="-128"/>
              </a:rPr>
              <a:t>like,</a:t>
            </a:r>
          </a:p>
          <a:p>
            <a:pPr algn="ctr"/>
            <a:r>
              <a:rPr lang="ja-JP" altLang="en-US" sz="1600" dirty="0" smtClean="0">
                <a:solidFill>
                  <a:schemeClr val="tx1"/>
                </a:solidFill>
                <a:latin typeface="Meiryo" charset="-128"/>
                <a:ea typeface="Meiryo" charset="-128"/>
                <a:cs typeface="Meiryo" charset="-128"/>
              </a:rPr>
              <a:t>ぽい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っぽい</a:t>
            </a:r>
            <a:endParaRPr kumimoji="1" lang="ja-JP" altLang="en-US" sz="1600" dirty="0">
              <a:solidFill>
                <a:schemeClr val="tx1"/>
              </a:solidFill>
              <a:latin typeface="Meiryo" charset="-128"/>
              <a:ea typeface="Meiryo" charset="-128"/>
              <a:cs typeface="Meiryo" charset="-128"/>
            </a:endParaRPr>
          </a:p>
        </p:txBody>
      </p:sp>
      <p:cxnSp>
        <p:nvCxnSpPr>
          <p:cNvPr id="12" name="直線矢印コネクタ 11"/>
          <p:cNvCxnSpPr>
            <a:stCxn id="11" idx="0"/>
          </p:cNvCxnSpPr>
          <p:nvPr/>
        </p:nvCxnSpPr>
        <p:spPr>
          <a:xfrm flipH="1" flipV="1">
            <a:off x="5555422" y="4629986"/>
            <a:ext cx="250321" cy="364541"/>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88039" y="1963269"/>
            <a:ext cx="8626306" cy="1754326"/>
          </a:xfrm>
          <a:prstGeom prst="rect">
            <a:avLst/>
          </a:prstGeom>
          <a:noFill/>
          <a:ln w="28575">
            <a:solidFill>
              <a:srgbClr val="3499C4"/>
            </a:solidFill>
          </a:ln>
        </p:spPr>
        <p:txBody>
          <a:bodyPr wrap="square" rtlCol="0">
            <a:spAutoFit/>
          </a:bodyPr>
          <a:lstStyle/>
          <a:p>
            <a:r>
              <a:rPr lang="en-US" altLang="ja-JP" dirty="0" smtClean="0">
                <a:latin typeface="Meiryo" charset="-128"/>
                <a:ea typeface="Meiryo" charset="-128"/>
                <a:cs typeface="Meiryo" charset="-128"/>
              </a:rPr>
              <a:t>《</a:t>
            </a:r>
            <a:r>
              <a:rPr lang="ja-JP" altLang="en-US" dirty="0" smtClean="0">
                <a:latin typeface="Meiryo" charset="-128"/>
                <a:ea typeface="Meiryo" charset="-128"/>
                <a:cs typeface="Meiryo" charset="-128"/>
              </a:rPr>
              <a:t>悪い</a:t>
            </a:r>
            <a:r>
              <a:rPr lang="en-US" altLang="ja-JP" dirty="0" smtClean="0">
                <a:latin typeface="Meiryo" charset="-128"/>
                <a:ea typeface="Meiryo" charset="-128"/>
                <a:cs typeface="Meiryo" charset="-128"/>
              </a:rPr>
              <a:t>, </a:t>
            </a:r>
            <a:r>
              <a:rPr lang="ja-JP" altLang="en-US" dirty="0" smtClean="0">
                <a:latin typeface="Meiryo" charset="-128"/>
                <a:ea typeface="Meiryo" charset="-128"/>
                <a:cs typeface="Meiryo" charset="-128"/>
              </a:rPr>
              <a:t>不味い</a:t>
            </a:r>
            <a:r>
              <a:rPr lang="en-US" altLang="ja-JP" dirty="0" smtClean="0">
                <a:latin typeface="Meiryo" charset="-128"/>
                <a:ea typeface="Meiryo" charset="-128"/>
                <a:cs typeface="Meiryo" charset="-128"/>
              </a:rPr>
              <a:t>》</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ja-JP" altLang="en-US" dirty="0" smtClean="0">
                <a:latin typeface="Meiryo" charset="-128"/>
                <a:ea typeface="Meiryo" charset="-128"/>
                <a:cs typeface="Meiryo" charset="-128"/>
              </a:rPr>
              <a:t>スムージー</a:t>
            </a:r>
            <a:r>
              <a:rPr lang="ja-JP" altLang="en-US" dirty="0" smtClean="0">
                <a:latin typeface="Meiryo" charset="-128"/>
                <a:ea typeface="Meiryo" charset="-128"/>
                <a:cs typeface="Meiryo" charset="-128"/>
              </a:rPr>
              <a:t>は不味いもの</a:t>
            </a:r>
            <a:r>
              <a:rPr lang="ja-JP" altLang="en-US" dirty="0" smtClean="0">
                <a:latin typeface="Meiryo" charset="-128"/>
                <a:ea typeface="Meiryo" charset="-128"/>
                <a:cs typeface="Meiryo" charset="-128"/>
              </a:rPr>
              <a:t>との一般認識</a:t>
            </a:r>
            <a:endParaRPr lang="en-US" altLang="ja-JP" dirty="0" smtClean="0">
              <a:latin typeface="Meiryo" charset="-128"/>
              <a:ea typeface="Meiryo" charset="-128"/>
              <a:cs typeface="Meiryo" charset="-128"/>
            </a:endParaRPr>
          </a:p>
          <a:p>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a:t>
            </a:r>
            <a:r>
              <a:rPr kumimoji="1" lang="ja-JP" altLang="en-US" dirty="0" smtClean="0">
                <a:latin typeface="Meiryo" charset="-128"/>
                <a:ea typeface="Meiryo" charset="-128"/>
                <a:cs typeface="Meiryo" charset="-128"/>
              </a:rPr>
              <a:t>ぽい</a:t>
            </a:r>
            <a:r>
              <a:rPr kumimoji="1" lang="en-US" altLang="ja-JP" dirty="0" smtClean="0">
                <a:latin typeface="Meiryo" charset="-128"/>
                <a:ea typeface="Meiryo" charset="-128"/>
                <a:cs typeface="Meiryo" charset="-128"/>
              </a:rPr>
              <a:t>, </a:t>
            </a:r>
            <a:r>
              <a:rPr kumimoji="1" lang="ja-JP" altLang="en-US" dirty="0" smtClean="0">
                <a:latin typeface="Meiryo" charset="-128"/>
                <a:ea typeface="Meiryo" charset="-128"/>
                <a:cs typeface="Meiryo" charset="-128"/>
              </a:rPr>
              <a:t>っぽい</a:t>
            </a:r>
            <a:r>
              <a:rPr lang="en-US" altLang="ja-JP" dirty="0" smtClean="0">
                <a:latin typeface="Meiryo" charset="-128"/>
                <a:ea typeface="Meiryo" charset="-128"/>
                <a:cs typeface="Meiryo" charset="-128"/>
              </a:rPr>
              <a:t>》</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ja-JP" altLang="en-US" dirty="0" smtClean="0">
                <a:latin typeface="Meiryo" charset="-128"/>
                <a:ea typeface="Meiryo" charset="-128"/>
                <a:cs typeface="Meiryo" charset="-128"/>
              </a:rPr>
              <a:t>スムージーの評価を他の飲食と比較して行う傾向</a:t>
            </a:r>
            <a:endParaRPr lang="en-US" altLang="ja-JP" dirty="0" smtClean="0">
              <a:latin typeface="Meiryo" charset="-128"/>
              <a:ea typeface="Meiryo" charset="-128"/>
              <a:cs typeface="Meiryo" charset="-128"/>
            </a:endParaRPr>
          </a:p>
          <a:p>
            <a:r>
              <a:rPr lang="en-US" altLang="ja-JP" dirty="0">
                <a:latin typeface="Meiryo" charset="-128"/>
                <a:ea typeface="Meiryo" charset="-128"/>
                <a:cs typeface="Meiryo" charset="-128"/>
              </a:rPr>
              <a:t>	</a:t>
            </a:r>
            <a:r>
              <a:rPr lang="ja-JP" altLang="en-US" dirty="0" smtClean="0">
                <a:latin typeface="Meiryo" charset="-128"/>
                <a:ea typeface="Meiryo" charset="-128"/>
                <a:cs typeface="Meiryo" charset="-128"/>
              </a:rPr>
              <a:t>（スムージー自体はアメリカほど日本で浸透してない可能性）</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1078928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 juice / </a:t>
            </a:r>
            <a:r>
              <a:rPr lang="ja-JP" altLang="en-US" dirty="0" smtClean="0"/>
              <a:t>ミックスジュース</a:t>
            </a:r>
            <a:r>
              <a:rPr kumimoji="1" lang="en-US" altLang="ja-JP" dirty="0" smtClean="0"/>
              <a:t> </a:t>
            </a:r>
            <a:r>
              <a:rPr kumimoji="1" lang="ja-JP" altLang="en-US" dirty="0" smtClean="0"/>
              <a:t>の場合</a:t>
            </a:r>
            <a:r>
              <a:rPr kumimoji="1" lang="en-US" altLang="ja-JP" dirty="0" smtClean="0"/>
              <a:t> (</a:t>
            </a:r>
            <a:r>
              <a:rPr kumimoji="1" lang="ja-JP" altLang="en-US" dirty="0" smtClean="0"/>
              <a:t>同一対象</a:t>
            </a:r>
            <a:r>
              <a:rPr kumimoji="1" lang="en-US" altLang="ja-JP"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juice</a:t>
            </a:r>
            <a:r>
              <a:rPr kumimoji="1" lang="ja-JP" altLang="en-US" dirty="0" smtClean="0"/>
              <a:t>でミックスジュースよりも多く共起</a:t>
            </a:r>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44</a:t>
            </a:fld>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05" y="1715413"/>
            <a:ext cx="7761183" cy="4501187"/>
          </a:xfrm>
          <a:prstGeom prst="rect">
            <a:avLst/>
          </a:prstGeom>
        </p:spPr>
      </p:pic>
      <p:sp>
        <p:nvSpPr>
          <p:cNvPr id="8" name="正方形/長方形 7"/>
          <p:cNvSpPr/>
          <p:nvPr/>
        </p:nvSpPr>
        <p:spPr>
          <a:xfrm>
            <a:off x="434239" y="4045111"/>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338960" y="2348886"/>
            <a:ext cx="1723249"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l</a:t>
            </a:r>
            <a:r>
              <a:rPr lang="en-US" altLang="ja-JP" sz="1600" dirty="0" smtClean="0">
                <a:solidFill>
                  <a:schemeClr val="tx1"/>
                </a:solidFill>
                <a:latin typeface="Meiryo" charset="-128"/>
                <a:ea typeface="Meiryo" charset="-128"/>
                <a:cs typeface="Meiryo" charset="-128"/>
              </a:rPr>
              <a:t>ittle, poor,</a:t>
            </a:r>
          </a:p>
          <a:p>
            <a:pPr algn="ctr"/>
            <a:r>
              <a:rPr kumimoji="1" lang="ja-JP" altLang="en-US" sz="1600" dirty="0" smtClean="0">
                <a:solidFill>
                  <a:schemeClr val="tx1"/>
                </a:solidFill>
                <a:latin typeface="Meiryo" charset="-128"/>
                <a:ea typeface="Meiryo" charset="-128"/>
                <a:cs typeface="Meiryo" charset="-128"/>
              </a:rPr>
              <a:t>細かい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薄い</a:t>
            </a:r>
            <a:endParaRPr kumimoji="1" lang="ja-JP" altLang="en-US" sz="1600" dirty="0">
              <a:solidFill>
                <a:schemeClr val="tx1"/>
              </a:solidFill>
              <a:latin typeface="Meiryo" charset="-128"/>
              <a:ea typeface="Meiryo" charset="-128"/>
              <a:cs typeface="Meiryo" charset="-128"/>
            </a:endParaRPr>
          </a:p>
        </p:txBody>
      </p:sp>
      <p:cxnSp>
        <p:nvCxnSpPr>
          <p:cNvPr id="10" name="直線矢印コネクタ 9"/>
          <p:cNvCxnSpPr>
            <a:stCxn id="9" idx="2"/>
          </p:cNvCxnSpPr>
          <p:nvPr/>
        </p:nvCxnSpPr>
        <p:spPr>
          <a:xfrm>
            <a:off x="2200585" y="2959062"/>
            <a:ext cx="31171" cy="5562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6573870" y="1807294"/>
            <a:ext cx="1878718"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m</a:t>
            </a:r>
            <a:r>
              <a:rPr lang="en-US" altLang="ja-JP" sz="1600" dirty="0" smtClean="0">
                <a:solidFill>
                  <a:schemeClr val="tx1"/>
                </a:solidFill>
                <a:latin typeface="Meiryo" charset="-128"/>
                <a:ea typeface="Meiryo" charset="-128"/>
                <a:cs typeface="Meiryo" charset="-128"/>
              </a:rPr>
              <a:t>uch</a:t>
            </a:r>
            <a:r>
              <a:rPr lang="en-US" altLang="ja-JP" sz="1600" smtClean="0">
                <a:solidFill>
                  <a:schemeClr val="tx1"/>
                </a:solidFill>
                <a:latin typeface="Meiryo" charset="-128"/>
                <a:ea typeface="Meiryo" charset="-128"/>
                <a:cs typeface="Meiryo" charset="-128"/>
              </a:rPr>
              <a:t>, few,</a:t>
            </a:r>
            <a:endParaRPr lang="en-US" altLang="ja-JP" sz="1600" dirty="0" smtClean="0">
              <a:solidFill>
                <a:schemeClr val="tx1"/>
              </a:solidFill>
              <a:latin typeface="Meiryo" charset="-128"/>
              <a:ea typeface="Meiryo" charset="-128"/>
              <a:cs typeface="Meiryo" charset="-128"/>
            </a:endParaRPr>
          </a:p>
          <a:p>
            <a:pPr algn="ctr"/>
            <a:r>
              <a:rPr kumimoji="1" lang="ja-JP" altLang="en-US" sz="1600" dirty="0" smtClean="0">
                <a:solidFill>
                  <a:schemeClr val="tx1"/>
                </a:solidFill>
                <a:latin typeface="Meiryo" charset="-128"/>
                <a:ea typeface="Meiryo" charset="-128"/>
                <a:cs typeface="Meiryo" charset="-128"/>
              </a:rPr>
              <a:t>数少ない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多い</a:t>
            </a:r>
            <a:endParaRPr kumimoji="1" lang="ja-JP" altLang="en-US" sz="1600" dirty="0">
              <a:solidFill>
                <a:schemeClr val="tx1"/>
              </a:solidFill>
              <a:latin typeface="Meiryo" charset="-128"/>
              <a:ea typeface="Meiryo" charset="-128"/>
              <a:cs typeface="Meiryo" charset="-128"/>
            </a:endParaRPr>
          </a:p>
        </p:txBody>
      </p:sp>
      <p:cxnSp>
        <p:nvCxnSpPr>
          <p:cNvPr id="12" name="直線矢印コネクタ 11"/>
          <p:cNvCxnSpPr>
            <a:stCxn id="11" idx="2"/>
          </p:cNvCxnSpPr>
          <p:nvPr/>
        </p:nvCxnSpPr>
        <p:spPr>
          <a:xfrm flipH="1">
            <a:off x="7191214" y="2417470"/>
            <a:ext cx="322015" cy="6997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88036" y="4407307"/>
            <a:ext cx="8626306" cy="1477328"/>
          </a:xfrm>
          <a:prstGeom prst="rect">
            <a:avLst/>
          </a:prstGeom>
          <a:noFill/>
          <a:ln w="28575">
            <a:solidFill>
              <a:srgbClr val="C00000"/>
            </a:solidFill>
          </a:ln>
        </p:spPr>
        <p:txBody>
          <a:bodyPr wrap="square" rtlCol="0">
            <a:spAutoFit/>
          </a:bodyPr>
          <a:lstStyle/>
          <a:p>
            <a:r>
              <a:rPr lang="en-US" altLang="ja-JP" dirty="0" smtClean="0">
                <a:latin typeface="Meiryo" charset="-128"/>
                <a:ea typeface="Meiryo" charset="-128"/>
                <a:cs typeface="Meiryo" charset="-128"/>
              </a:rPr>
              <a:t>《little, </a:t>
            </a:r>
            <a:r>
              <a:rPr lang="en-US" altLang="ja-JP" dirty="0">
                <a:latin typeface="Meiryo" charset="-128"/>
                <a:ea typeface="Meiryo" charset="-128"/>
                <a:cs typeface="Meiryo" charset="-128"/>
              </a:rPr>
              <a:t>poor</a:t>
            </a:r>
            <a:r>
              <a:rPr lang="en-US" altLang="ja-JP" dirty="0" smtClean="0">
                <a:latin typeface="Meiryo" charset="-128"/>
                <a:ea typeface="Meiryo" charset="-128"/>
                <a:cs typeface="Meiryo" charset="-128"/>
              </a:rPr>
              <a:t>》《much, few》</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juice</a:t>
            </a:r>
            <a:r>
              <a:rPr lang="ja-JP" altLang="en-US" dirty="0" smtClean="0">
                <a:latin typeface="Meiryo" charset="-128"/>
                <a:ea typeface="Meiryo" charset="-128"/>
                <a:cs typeface="Meiryo" charset="-128"/>
              </a:rPr>
              <a:t>の量を評価基準に用いている</a:t>
            </a:r>
            <a:endParaRPr lang="en-US" altLang="ja-JP" dirty="0" smtClean="0">
              <a:latin typeface="Meiryo" charset="-128"/>
              <a:ea typeface="Meiryo" charset="-128"/>
              <a:cs typeface="Meiryo" charset="-128"/>
            </a:endParaRPr>
          </a:p>
          <a:p>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《refreshing, cold</a:t>
            </a:r>
            <a:r>
              <a:rPr lang="en-US" altLang="ja-JP" dirty="0" smtClean="0">
                <a:latin typeface="Meiryo" charset="-128"/>
                <a:ea typeface="Meiryo" charset="-128"/>
                <a:cs typeface="Meiryo" charset="-128"/>
              </a:rPr>
              <a:t>》</a:t>
            </a:r>
            <a:endParaRPr lang="en-US" altLang="ja-JP" dirty="0" smtClean="0">
              <a:latin typeface="Meiryo" charset="-128"/>
              <a:ea typeface="Meiryo" charset="-128"/>
              <a:cs typeface="Meiryo" charset="-128"/>
            </a:endParaRPr>
          </a:p>
          <a:p>
            <a:r>
              <a:rPr lang="ja-JP" altLang="en-US" dirty="0" smtClean="0">
                <a:latin typeface="Meiryo" charset="-128"/>
                <a:ea typeface="Meiryo" charset="-128"/>
                <a:cs typeface="Meiryo" charset="-128"/>
              </a:rPr>
              <a:t>　　</a:t>
            </a:r>
            <a:r>
              <a:rPr lang="en-US" altLang="ja-JP" dirty="0" smtClean="0">
                <a:latin typeface="Meiryo" charset="-128"/>
                <a:ea typeface="Meiryo" charset="-128"/>
                <a:cs typeface="Meiryo" charset="-128"/>
              </a:rPr>
              <a:t>juice</a:t>
            </a:r>
            <a:r>
              <a:rPr lang="ja-JP" altLang="en-US" dirty="0" smtClean="0">
                <a:latin typeface="Meiryo" charset="-128"/>
                <a:ea typeface="Meiryo" charset="-128"/>
                <a:cs typeface="Meiryo" charset="-128"/>
              </a:rPr>
              <a:t>に対して冷たいという一般認識</a:t>
            </a:r>
            <a:endParaRPr lang="en-US" altLang="ja-JP" dirty="0" smtClean="0">
              <a:latin typeface="Meiryo" charset="-128"/>
              <a:ea typeface="Meiryo" charset="-128"/>
              <a:cs typeface="Meiryo" charset="-128"/>
            </a:endParaRPr>
          </a:p>
        </p:txBody>
      </p:sp>
      <p:sp>
        <p:nvSpPr>
          <p:cNvPr id="14" name="正方形/長方形 13"/>
          <p:cNvSpPr/>
          <p:nvPr/>
        </p:nvSpPr>
        <p:spPr>
          <a:xfrm>
            <a:off x="3288954" y="1502206"/>
            <a:ext cx="1992982" cy="610176"/>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r</a:t>
            </a:r>
            <a:r>
              <a:rPr lang="en-US" altLang="ja-JP" sz="1600" dirty="0" smtClean="0">
                <a:solidFill>
                  <a:schemeClr val="tx1"/>
                </a:solidFill>
                <a:latin typeface="Meiryo" charset="-128"/>
                <a:ea typeface="Meiryo" charset="-128"/>
                <a:cs typeface="Meiryo" charset="-128"/>
              </a:rPr>
              <a:t>efreshing, cold,</a:t>
            </a:r>
          </a:p>
          <a:p>
            <a:pPr algn="ctr"/>
            <a:r>
              <a:rPr kumimoji="1" lang="ja-JP" altLang="en-US" sz="1600" dirty="0" smtClean="0">
                <a:solidFill>
                  <a:schemeClr val="tx1"/>
                </a:solidFill>
                <a:latin typeface="Meiryo" charset="-128"/>
                <a:ea typeface="Meiryo" charset="-128"/>
                <a:cs typeface="Meiryo" charset="-128"/>
              </a:rPr>
              <a:t>寒い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涼しい</a:t>
            </a:r>
            <a:endParaRPr kumimoji="1" lang="ja-JP" altLang="en-US" sz="1600" dirty="0">
              <a:solidFill>
                <a:schemeClr val="tx1"/>
              </a:solidFill>
              <a:latin typeface="Meiryo" charset="-128"/>
              <a:ea typeface="Meiryo" charset="-128"/>
              <a:cs typeface="Meiryo" charset="-128"/>
            </a:endParaRPr>
          </a:p>
        </p:txBody>
      </p:sp>
      <p:cxnSp>
        <p:nvCxnSpPr>
          <p:cNvPr id="19" name="直線矢印コネクタ 18"/>
          <p:cNvCxnSpPr>
            <a:stCxn id="14" idx="2"/>
          </p:cNvCxnSpPr>
          <p:nvPr/>
        </p:nvCxnSpPr>
        <p:spPr>
          <a:xfrm>
            <a:off x="4285445" y="2112382"/>
            <a:ext cx="627518" cy="63191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127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 juice / </a:t>
            </a:r>
            <a:r>
              <a:rPr lang="ja-JP" altLang="en-US" dirty="0"/>
              <a:t>ミックスジュース</a:t>
            </a:r>
            <a:r>
              <a:rPr lang="en-US" altLang="ja-JP" dirty="0"/>
              <a:t> </a:t>
            </a:r>
            <a:r>
              <a:rPr lang="ja-JP" altLang="en-US" dirty="0"/>
              <a:t>の場合</a:t>
            </a:r>
            <a:r>
              <a:rPr lang="en-US" altLang="ja-JP" dirty="0"/>
              <a:t> (</a:t>
            </a:r>
            <a:r>
              <a:rPr lang="ja-JP" altLang="en-US" dirty="0"/>
              <a:t>同一対象</a:t>
            </a:r>
            <a:r>
              <a:rPr lang="en-US" altLang="ja-JP" dirty="0"/>
              <a:t>)</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ミックスジュースで</a:t>
            </a:r>
            <a:r>
              <a:rPr lang="en-US" altLang="ja-JP" dirty="0" smtClean="0"/>
              <a:t>juice</a:t>
            </a:r>
            <a:r>
              <a:rPr lang="ja-JP" altLang="en-US" dirty="0" smtClean="0"/>
              <a:t>より</a:t>
            </a:r>
            <a:r>
              <a:rPr lang="ja-JP" altLang="en-US" dirty="0"/>
              <a:t>も多く共起</a:t>
            </a:r>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45</a:t>
            </a:fld>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05" y="1715413"/>
            <a:ext cx="7761183" cy="4501187"/>
          </a:xfrm>
          <a:prstGeom prst="rect">
            <a:avLst/>
          </a:prstGeom>
        </p:spPr>
      </p:pic>
      <p:sp>
        <p:nvSpPr>
          <p:cNvPr id="8" name="正方形/長方形 7"/>
          <p:cNvSpPr/>
          <p:nvPr/>
        </p:nvSpPr>
        <p:spPr>
          <a:xfrm>
            <a:off x="434237" y="1618320"/>
            <a:ext cx="8275517" cy="2425176"/>
          </a:xfrm>
          <a:prstGeom prst="rect">
            <a:avLst/>
          </a:prstGeom>
          <a:solidFill>
            <a:schemeClr val="bg1">
              <a:alpha val="9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56464" y="5566787"/>
            <a:ext cx="2278252"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i</a:t>
            </a:r>
            <a:r>
              <a:rPr lang="en-US" altLang="ja-JP" sz="1600" dirty="0" smtClean="0">
                <a:solidFill>
                  <a:schemeClr val="tx1"/>
                </a:solidFill>
                <a:latin typeface="Meiryo" charset="-128"/>
                <a:ea typeface="Meiryo" charset="-128"/>
                <a:cs typeface="Meiryo" charset="-128"/>
              </a:rPr>
              <a:t>nteresting, </a:t>
            </a:r>
            <a:r>
              <a:rPr lang="en-US" altLang="ja-JP" sz="1600" dirty="0" err="1" smtClean="0">
                <a:solidFill>
                  <a:schemeClr val="tx1"/>
                </a:solidFill>
                <a:latin typeface="Meiryo" charset="-128"/>
                <a:ea typeface="Meiryo" charset="-128"/>
                <a:cs typeface="Meiryo" charset="-128"/>
              </a:rPr>
              <a:t>hilalious</a:t>
            </a:r>
            <a:r>
              <a:rPr lang="en-US" altLang="ja-JP" sz="1600" dirty="0" smtClean="0">
                <a:solidFill>
                  <a:schemeClr val="tx1"/>
                </a:solidFill>
                <a:latin typeface="Meiryo" charset="-128"/>
                <a:ea typeface="Meiryo" charset="-128"/>
                <a:cs typeface="Meiryo" charset="-128"/>
              </a:rPr>
              <a:t>,</a:t>
            </a:r>
          </a:p>
          <a:p>
            <a:pPr algn="ctr"/>
            <a:r>
              <a:rPr kumimoji="1" lang="ja-JP" altLang="en-US" sz="1600" dirty="0" smtClean="0">
                <a:solidFill>
                  <a:schemeClr val="tx1"/>
                </a:solidFill>
                <a:latin typeface="Meiryo" charset="-128"/>
                <a:ea typeface="Meiryo" charset="-128"/>
                <a:cs typeface="Meiryo" charset="-128"/>
              </a:rPr>
              <a:t>面白い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楽しい</a:t>
            </a:r>
            <a:endParaRPr kumimoji="1" lang="ja-JP" altLang="en-US" sz="1600" dirty="0">
              <a:solidFill>
                <a:schemeClr val="tx1"/>
              </a:solidFill>
              <a:latin typeface="Meiryo" charset="-128"/>
              <a:ea typeface="Meiryo" charset="-128"/>
              <a:cs typeface="Meiryo" charset="-128"/>
            </a:endParaRPr>
          </a:p>
        </p:txBody>
      </p:sp>
      <p:cxnSp>
        <p:nvCxnSpPr>
          <p:cNvPr id="10" name="直線矢印コネクタ 9"/>
          <p:cNvCxnSpPr>
            <a:stCxn id="9" idx="0"/>
          </p:cNvCxnSpPr>
          <p:nvPr/>
        </p:nvCxnSpPr>
        <p:spPr>
          <a:xfrm flipV="1">
            <a:off x="1695590" y="5078502"/>
            <a:ext cx="955488" cy="488285"/>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5034511" y="4871148"/>
            <a:ext cx="1777844"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smtClean="0">
                <a:solidFill>
                  <a:schemeClr val="tx1"/>
                </a:solidFill>
                <a:latin typeface="Meiryo" charset="-128"/>
                <a:ea typeface="Meiryo" charset="-128"/>
                <a:cs typeface="Meiryo" charset="-128"/>
              </a:rPr>
              <a:t>pretty, adorable,</a:t>
            </a:r>
          </a:p>
          <a:p>
            <a:pPr algn="ctr"/>
            <a:r>
              <a:rPr kumimoji="1" lang="ja-JP" altLang="en-US" sz="1600" dirty="0" smtClean="0">
                <a:solidFill>
                  <a:schemeClr val="tx1"/>
                </a:solidFill>
                <a:latin typeface="Meiryo" charset="-128"/>
                <a:ea typeface="Meiryo" charset="-128"/>
                <a:cs typeface="Meiryo" charset="-128"/>
              </a:rPr>
              <a:t>恋しい</a:t>
            </a:r>
            <a:r>
              <a:rPr kumimoji="1" lang="en-US" altLang="ja-JP" sz="1600" dirty="0" smtClean="0">
                <a:solidFill>
                  <a:schemeClr val="tx1"/>
                </a:solidFill>
                <a:latin typeface="Meiryo" charset="-128"/>
                <a:ea typeface="Meiryo" charset="-128"/>
                <a:cs typeface="Meiryo" charset="-128"/>
              </a:rPr>
              <a:t>, </a:t>
            </a:r>
            <a:r>
              <a:rPr kumimoji="1" lang="ja-JP" altLang="en-US" sz="1600" dirty="0" smtClean="0">
                <a:solidFill>
                  <a:schemeClr val="tx1"/>
                </a:solidFill>
                <a:latin typeface="Meiryo" charset="-128"/>
                <a:ea typeface="Meiryo" charset="-128"/>
                <a:cs typeface="Meiryo" charset="-128"/>
              </a:rPr>
              <a:t>可愛い</a:t>
            </a:r>
            <a:endParaRPr kumimoji="1" lang="ja-JP" altLang="en-US" sz="1600" dirty="0">
              <a:solidFill>
                <a:schemeClr val="tx1"/>
              </a:solidFill>
              <a:latin typeface="Meiryo" charset="-128"/>
              <a:ea typeface="Meiryo" charset="-128"/>
              <a:cs typeface="Meiryo" charset="-128"/>
            </a:endParaRPr>
          </a:p>
        </p:txBody>
      </p:sp>
      <p:cxnSp>
        <p:nvCxnSpPr>
          <p:cNvPr id="12" name="直線矢印コネクタ 11"/>
          <p:cNvCxnSpPr>
            <a:stCxn id="11" idx="0"/>
          </p:cNvCxnSpPr>
          <p:nvPr/>
        </p:nvCxnSpPr>
        <p:spPr>
          <a:xfrm flipH="1" flipV="1">
            <a:off x="4649492" y="4514849"/>
            <a:ext cx="1273941" cy="356299"/>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88039" y="1963269"/>
            <a:ext cx="8626306" cy="923330"/>
          </a:xfrm>
          <a:prstGeom prst="rect">
            <a:avLst/>
          </a:prstGeom>
          <a:noFill/>
          <a:ln w="28575">
            <a:solidFill>
              <a:srgbClr val="3499C4"/>
            </a:solidFill>
          </a:ln>
        </p:spPr>
        <p:txBody>
          <a:bodyPr wrap="square" rtlCol="0">
            <a:spAutoFit/>
          </a:bodyPr>
          <a:lstStyle/>
          <a:p>
            <a:r>
              <a:rPr lang="en-US" altLang="ja-JP" dirty="0">
                <a:latin typeface="Meiryo" charset="-128"/>
                <a:ea typeface="Meiryo" charset="-128"/>
                <a:cs typeface="Meiryo" charset="-128"/>
              </a:rPr>
              <a:t>《</a:t>
            </a:r>
            <a:r>
              <a:rPr lang="ja-JP" altLang="en-US" dirty="0">
                <a:latin typeface="Meiryo" charset="-128"/>
                <a:ea typeface="Meiryo" charset="-128"/>
                <a:cs typeface="Meiryo" charset="-128"/>
              </a:rPr>
              <a:t>面白い</a:t>
            </a:r>
            <a:r>
              <a:rPr lang="en-US" altLang="ja-JP" dirty="0">
                <a:latin typeface="Meiryo" charset="-128"/>
                <a:ea typeface="Meiryo" charset="-128"/>
                <a:cs typeface="Meiryo" charset="-128"/>
              </a:rPr>
              <a:t>, </a:t>
            </a:r>
            <a:r>
              <a:rPr lang="ja-JP" altLang="en-US" dirty="0">
                <a:latin typeface="Meiryo" charset="-128"/>
                <a:ea typeface="Meiryo" charset="-128"/>
                <a:cs typeface="Meiryo" charset="-128"/>
              </a:rPr>
              <a:t>楽しい</a:t>
            </a:r>
            <a:r>
              <a:rPr lang="en-US" altLang="ja-JP" dirty="0">
                <a:latin typeface="Meiryo" charset="-128"/>
                <a:ea typeface="Meiryo" charset="-128"/>
                <a:cs typeface="Meiryo" charset="-128"/>
              </a:rPr>
              <a:t>》《</a:t>
            </a:r>
            <a:r>
              <a:rPr lang="ja-JP" altLang="en-US" dirty="0">
                <a:latin typeface="Meiryo" charset="-128"/>
                <a:ea typeface="Meiryo" charset="-128"/>
                <a:cs typeface="Meiryo" charset="-128"/>
              </a:rPr>
              <a:t>やばい</a:t>
            </a:r>
            <a:r>
              <a:rPr lang="en-US" altLang="ja-JP" dirty="0">
                <a:latin typeface="Meiryo" charset="-128"/>
                <a:ea typeface="Meiryo" charset="-128"/>
                <a:cs typeface="Meiryo" charset="-128"/>
              </a:rPr>
              <a:t>, </a:t>
            </a:r>
            <a:r>
              <a:rPr lang="ja-JP" altLang="en-US" dirty="0">
                <a:latin typeface="Meiryo" charset="-128"/>
                <a:ea typeface="Meiryo" charset="-128"/>
                <a:cs typeface="Meiryo" charset="-128"/>
              </a:rPr>
              <a:t>素晴らしい</a:t>
            </a:r>
            <a:r>
              <a:rPr lang="en-US" altLang="ja-JP" dirty="0">
                <a:latin typeface="Meiryo" charset="-128"/>
                <a:ea typeface="Meiryo" charset="-128"/>
                <a:cs typeface="Meiryo" charset="-128"/>
              </a:rPr>
              <a:t>》《</a:t>
            </a:r>
            <a:r>
              <a:rPr lang="ja-JP" altLang="en-US" dirty="0">
                <a:latin typeface="Meiryo" charset="-128"/>
                <a:ea typeface="Meiryo" charset="-128"/>
                <a:cs typeface="Meiryo" charset="-128"/>
              </a:rPr>
              <a:t>恋しい</a:t>
            </a:r>
            <a:r>
              <a:rPr lang="en-US" altLang="ja-JP" dirty="0">
                <a:latin typeface="Meiryo" charset="-128"/>
                <a:ea typeface="Meiryo" charset="-128"/>
                <a:cs typeface="Meiryo" charset="-128"/>
              </a:rPr>
              <a:t>, </a:t>
            </a:r>
            <a:r>
              <a:rPr lang="ja-JP" altLang="en-US" dirty="0">
                <a:latin typeface="Meiryo" charset="-128"/>
                <a:ea typeface="Meiryo" charset="-128"/>
                <a:cs typeface="Meiryo" charset="-128"/>
              </a:rPr>
              <a:t>可愛い</a:t>
            </a:r>
            <a:r>
              <a:rPr lang="en-US" altLang="ja-JP" dirty="0" smtClean="0">
                <a:latin typeface="Meiryo" charset="-128"/>
                <a:ea typeface="Meiryo" charset="-128"/>
                <a:cs typeface="Meiryo" charset="-128"/>
              </a:rPr>
              <a:t>》</a:t>
            </a:r>
          </a:p>
          <a:p>
            <a:r>
              <a:rPr lang="ja-JP" altLang="en-US" dirty="0">
                <a:latin typeface="Meiryo" charset="-128"/>
                <a:ea typeface="Meiryo" charset="-128"/>
                <a:cs typeface="Meiryo" charset="-128"/>
              </a:rPr>
              <a:t>　</a:t>
            </a:r>
            <a:r>
              <a:rPr lang="ja-JP" altLang="en-US" dirty="0" smtClean="0">
                <a:latin typeface="Meiryo" charset="-128"/>
                <a:ea typeface="Meiryo" charset="-128"/>
                <a:cs typeface="Meiryo" charset="-128"/>
              </a:rPr>
              <a:t>　ミックスジュースはポジティブな感情を想起させる場面に登場するとの印象</a:t>
            </a:r>
            <a:endParaRPr lang="en-US" altLang="ja-JP" dirty="0" smtClean="0">
              <a:latin typeface="Meiryo" charset="-128"/>
              <a:ea typeface="Meiryo" charset="-128"/>
              <a:cs typeface="Meiryo" charset="-128"/>
            </a:endParaRPr>
          </a:p>
          <a:p>
            <a:endParaRPr lang="en-US" altLang="ja-JP" dirty="0">
              <a:latin typeface="Meiryo" charset="-128"/>
              <a:ea typeface="Meiryo" charset="-128"/>
              <a:cs typeface="Meiryo" charset="-128"/>
            </a:endParaRPr>
          </a:p>
        </p:txBody>
      </p:sp>
      <p:sp>
        <p:nvSpPr>
          <p:cNvPr id="19" name="正方形/長方形 18"/>
          <p:cNvSpPr/>
          <p:nvPr/>
        </p:nvSpPr>
        <p:spPr>
          <a:xfrm>
            <a:off x="3261527" y="5790870"/>
            <a:ext cx="2109414" cy="610176"/>
          </a:xfrm>
          <a:prstGeom prst="rect">
            <a:avLst/>
          </a:prstGeom>
          <a:solidFill>
            <a:schemeClr val="bg1"/>
          </a:solid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latin typeface="Meiryo" charset="-128"/>
                <a:ea typeface="Meiryo" charset="-128"/>
                <a:cs typeface="Meiryo" charset="-128"/>
              </a:rPr>
              <a:t>f</a:t>
            </a:r>
            <a:r>
              <a:rPr lang="en-US" altLang="ja-JP" sz="1600" dirty="0" smtClean="0">
                <a:solidFill>
                  <a:schemeClr val="tx1"/>
                </a:solidFill>
                <a:latin typeface="Meiryo" charset="-128"/>
                <a:ea typeface="Meiryo" charset="-128"/>
                <a:cs typeface="Meiryo" charset="-128"/>
              </a:rPr>
              <a:t>antastic, awesome</a:t>
            </a:r>
            <a:endParaRPr lang="en-US" altLang="ja-JP" sz="1600" dirty="0" smtClean="0">
              <a:solidFill>
                <a:schemeClr val="tx1"/>
              </a:solidFill>
              <a:latin typeface="Meiryo" charset="-128"/>
              <a:ea typeface="Meiryo" charset="-128"/>
              <a:cs typeface="Meiryo" charset="-128"/>
            </a:endParaRPr>
          </a:p>
          <a:p>
            <a:pPr algn="ctr"/>
            <a:r>
              <a:rPr lang="ja-JP" altLang="en-US" sz="1600" dirty="0" smtClean="0">
                <a:solidFill>
                  <a:schemeClr val="tx1"/>
                </a:solidFill>
                <a:latin typeface="Meiryo" charset="-128"/>
                <a:ea typeface="Meiryo" charset="-128"/>
                <a:cs typeface="Meiryo" charset="-128"/>
              </a:rPr>
              <a:t>やばい</a:t>
            </a:r>
            <a:r>
              <a:rPr lang="en-US" altLang="ja-JP" sz="1600" dirty="0" smtClean="0">
                <a:solidFill>
                  <a:schemeClr val="tx1"/>
                </a:solidFill>
                <a:latin typeface="Meiryo" charset="-128"/>
                <a:ea typeface="Meiryo" charset="-128"/>
                <a:cs typeface="Meiryo" charset="-128"/>
              </a:rPr>
              <a:t>, </a:t>
            </a:r>
            <a:r>
              <a:rPr lang="ja-JP" altLang="en-US" sz="1600" dirty="0" smtClean="0">
                <a:solidFill>
                  <a:schemeClr val="tx1"/>
                </a:solidFill>
                <a:latin typeface="Meiryo" charset="-128"/>
                <a:ea typeface="Meiryo" charset="-128"/>
                <a:cs typeface="Meiryo" charset="-128"/>
              </a:rPr>
              <a:t>凄い</a:t>
            </a:r>
            <a:endParaRPr kumimoji="1" lang="ja-JP" altLang="en-US" sz="1600" dirty="0">
              <a:solidFill>
                <a:schemeClr val="tx1"/>
              </a:solidFill>
              <a:latin typeface="Meiryo" charset="-128"/>
              <a:ea typeface="Meiryo" charset="-128"/>
              <a:cs typeface="Meiryo" charset="-128"/>
            </a:endParaRPr>
          </a:p>
        </p:txBody>
      </p:sp>
      <p:cxnSp>
        <p:nvCxnSpPr>
          <p:cNvPr id="20" name="直線矢印コネクタ 19"/>
          <p:cNvCxnSpPr>
            <a:stCxn id="19" idx="0"/>
          </p:cNvCxnSpPr>
          <p:nvPr/>
        </p:nvCxnSpPr>
        <p:spPr>
          <a:xfrm flipH="1" flipV="1">
            <a:off x="3262396" y="5319517"/>
            <a:ext cx="1053838" cy="471353"/>
          </a:xfrm>
          <a:prstGeom prst="straightConnector1">
            <a:avLst/>
          </a:prstGeom>
          <a:ln w="28575">
            <a:solidFill>
              <a:srgbClr val="3499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14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目的と新規性</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ソーシャルメディアで文化圏全体の距離を測る研究は存在するが、</a:t>
            </a:r>
            <a:r>
              <a:rPr lang="en-US" altLang="ja-JP" dirty="0"/>
              <a:t/>
            </a:r>
            <a:br>
              <a:rPr lang="en-US" altLang="ja-JP" dirty="0"/>
            </a:br>
            <a:r>
              <a:rPr lang="ja-JP" altLang="en-US" dirty="0" smtClean="0"/>
              <a:t>具体的な対象に関して国際比較を行うことは実現できていない</a:t>
            </a:r>
            <a:endParaRPr lang="en-US" altLang="ja-JP" dirty="0"/>
          </a:p>
          <a:p>
            <a:endParaRPr lang="en-US" altLang="ja-JP" dirty="0" smtClean="0"/>
          </a:p>
          <a:p>
            <a:r>
              <a:rPr lang="ja-JP" altLang="en-US" dirty="0"/>
              <a:t>本研究の</a:t>
            </a:r>
            <a:r>
              <a:rPr lang="ja-JP" altLang="en-US" dirty="0" smtClean="0"/>
              <a:t>目的</a:t>
            </a:r>
            <a:endParaRPr lang="en-US" altLang="ja-JP" dirty="0" smtClean="0"/>
          </a:p>
          <a:p>
            <a:pPr lvl="1"/>
            <a:endParaRPr lang="en-US" altLang="ja-JP" dirty="0" smtClean="0"/>
          </a:p>
          <a:p>
            <a:pPr lvl="1"/>
            <a:endParaRPr lang="en-US" altLang="ja-JP" dirty="0"/>
          </a:p>
          <a:p>
            <a:pPr lvl="1"/>
            <a:endParaRPr lang="en-US" altLang="ja-JP" dirty="0" smtClean="0"/>
          </a:p>
          <a:p>
            <a:pPr lvl="1"/>
            <a:endParaRPr lang="en-US" altLang="ja-JP" dirty="0" smtClean="0"/>
          </a:p>
          <a:p>
            <a:r>
              <a:rPr lang="ja-JP" altLang="en-US" dirty="0" smtClean="0"/>
              <a:t>新規性</a:t>
            </a:r>
            <a:endParaRPr lang="en-US" altLang="ja-JP" dirty="0" smtClean="0"/>
          </a:p>
          <a:p>
            <a:pPr lvl="1"/>
            <a:r>
              <a:rPr lang="ja-JP" altLang="en-US" u="sng" dirty="0" smtClean="0"/>
              <a:t>感性</a:t>
            </a:r>
            <a:r>
              <a:rPr lang="ja-JP" altLang="en-US" dirty="0" smtClean="0"/>
              <a:t>という軸を用いた文化間距離の計測</a:t>
            </a:r>
            <a:endParaRPr lang="en-US" altLang="ja-JP" dirty="0"/>
          </a:p>
          <a:p>
            <a:pPr lvl="1"/>
            <a:r>
              <a:rPr lang="ja-JP" altLang="en-US" dirty="0"/>
              <a:t>複数言語の言語表現を統一尺度で比較する手法の提案</a:t>
            </a:r>
            <a:endParaRPr lang="en-US" altLang="ja-JP" dirty="0"/>
          </a:p>
          <a:p>
            <a:pPr lvl="1"/>
            <a:r>
              <a:rPr lang="ja-JP" altLang="en-US" u="sng" dirty="0"/>
              <a:t>具体的な対象</a:t>
            </a:r>
            <a:r>
              <a:rPr lang="ja-JP" altLang="en-US" dirty="0"/>
              <a:t>について地域ごとの差異を検出する</a:t>
            </a:r>
            <a:r>
              <a:rPr lang="ja-JP" altLang="en-US" dirty="0" smtClean="0"/>
              <a:t>手法の提案</a:t>
            </a:r>
            <a:endParaRPr lang="en-US" altLang="ja-JP" dirty="0" smtClean="0"/>
          </a:p>
          <a:p>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5</a:t>
            </a:fld>
            <a:endParaRPr kumimoji="1" lang="ja-JP" altLang="en-US"/>
          </a:p>
        </p:txBody>
      </p:sp>
      <p:sp>
        <p:nvSpPr>
          <p:cNvPr id="6" name="テキスト ボックス 5"/>
          <p:cNvSpPr txBox="1"/>
          <p:nvPr/>
        </p:nvSpPr>
        <p:spPr>
          <a:xfrm>
            <a:off x="7335957" y="108994"/>
            <a:ext cx="1683650" cy="338554"/>
          </a:xfrm>
          <a:prstGeom prst="rect">
            <a:avLst/>
          </a:prstGeom>
          <a:noFill/>
        </p:spPr>
        <p:txBody>
          <a:bodyPr wrap="square" rtlCol="0">
            <a:spAutoFit/>
          </a:bodyPr>
          <a:lstStyle/>
          <a:p>
            <a:pPr algn="r"/>
            <a:r>
              <a:rPr lang="en-US" altLang="ja-JP" sz="1600" dirty="0" smtClean="0">
                <a:latin typeface="Meiryo" charset="-128"/>
                <a:ea typeface="Meiryo" charset="-128"/>
                <a:cs typeface="Meiryo" charset="-128"/>
              </a:rPr>
              <a:t>1.</a:t>
            </a:r>
            <a:r>
              <a:rPr kumimoji="1" lang="en-US" altLang="ja-JP" sz="1600" dirty="0" smtClean="0">
                <a:latin typeface="Meiryo" charset="-128"/>
                <a:ea typeface="Meiryo" charset="-128"/>
                <a:cs typeface="Meiryo" charset="-128"/>
              </a:rPr>
              <a:t> </a:t>
            </a:r>
            <a:r>
              <a:rPr kumimoji="1" lang="ja-JP" altLang="en-US" sz="1600" dirty="0" smtClean="0">
                <a:latin typeface="Meiryo" charset="-128"/>
                <a:ea typeface="Meiryo" charset="-128"/>
                <a:cs typeface="Meiryo" charset="-128"/>
              </a:rPr>
              <a:t>背景・目的</a:t>
            </a:r>
            <a:endParaRPr kumimoji="1" lang="ja-JP" altLang="en-US" sz="1600" dirty="0">
              <a:latin typeface="Meiryo" charset="-128"/>
              <a:ea typeface="Meiryo" charset="-128"/>
              <a:cs typeface="Meiryo" charset="-128"/>
            </a:endParaRPr>
          </a:p>
        </p:txBody>
      </p:sp>
      <p:sp>
        <p:nvSpPr>
          <p:cNvPr id="7" name="テキスト ボックス 6"/>
          <p:cNvSpPr txBox="1"/>
          <p:nvPr/>
        </p:nvSpPr>
        <p:spPr>
          <a:xfrm>
            <a:off x="774916" y="2751491"/>
            <a:ext cx="8081058" cy="769441"/>
          </a:xfrm>
          <a:prstGeom prst="rect">
            <a:avLst/>
          </a:prstGeom>
          <a:noFill/>
        </p:spPr>
        <p:txBody>
          <a:bodyPr wrap="none" rtlCol="0">
            <a:spAutoFit/>
          </a:bodyPr>
          <a:lstStyle/>
          <a:p>
            <a:pPr indent="-114300"/>
            <a:r>
              <a:rPr lang="ja-JP" altLang="en-US" sz="2200" dirty="0">
                <a:latin typeface="Meiryo" charset="-128"/>
                <a:ea typeface="Meiryo" charset="-128"/>
                <a:cs typeface="Meiryo" charset="-128"/>
              </a:rPr>
              <a:t>ソーシャルメディアの</a:t>
            </a:r>
            <a:r>
              <a:rPr lang="ja-JP" altLang="en-US" sz="2200" b="1" dirty="0">
                <a:latin typeface="Meiryo" charset="-128"/>
                <a:ea typeface="Meiryo" charset="-128"/>
                <a:cs typeface="Meiryo" charset="-128"/>
              </a:rPr>
              <a:t>言語的表現</a:t>
            </a:r>
            <a:r>
              <a:rPr lang="ja-JP" altLang="en-US" sz="2200" dirty="0">
                <a:latin typeface="Meiryo" charset="-128"/>
                <a:ea typeface="Meiryo" charset="-128"/>
                <a:cs typeface="Meiryo" charset="-128"/>
              </a:rPr>
              <a:t>を用いて</a:t>
            </a:r>
            <a:r>
              <a:rPr lang="ja-JP" altLang="en-US" sz="2200" dirty="0" smtClean="0">
                <a:latin typeface="Meiryo" charset="-128"/>
                <a:ea typeface="Meiryo" charset="-128"/>
                <a:cs typeface="Meiryo" charset="-128"/>
              </a:rPr>
              <a:t>、</a:t>
            </a:r>
            <a:endParaRPr lang="en-US" altLang="ja-JP" sz="2200" dirty="0" smtClean="0">
              <a:latin typeface="Meiryo" charset="-128"/>
              <a:ea typeface="Meiryo" charset="-128"/>
              <a:cs typeface="Meiryo" charset="-128"/>
            </a:endParaRPr>
          </a:p>
          <a:p>
            <a:pPr indent="-114300"/>
            <a:r>
              <a:rPr lang="ja-JP" altLang="en-US" sz="2200" b="1" dirty="0" smtClean="0">
                <a:latin typeface="Meiryo" charset="-128"/>
                <a:ea typeface="Meiryo" charset="-128"/>
                <a:cs typeface="Meiryo" charset="-128"/>
              </a:rPr>
              <a:t>複数</a:t>
            </a:r>
            <a:r>
              <a:rPr lang="ja-JP" altLang="en-US" sz="2200" b="1" dirty="0">
                <a:latin typeface="Meiryo" charset="-128"/>
                <a:ea typeface="Meiryo" charset="-128"/>
                <a:cs typeface="Meiryo" charset="-128"/>
              </a:rPr>
              <a:t>の言語圏</a:t>
            </a:r>
            <a:r>
              <a:rPr lang="ja-JP" altLang="en-US" sz="2200" dirty="0">
                <a:latin typeface="Meiryo" charset="-128"/>
                <a:ea typeface="Meiryo" charset="-128"/>
                <a:cs typeface="Meiryo" charset="-128"/>
              </a:rPr>
              <a:t>における、</a:t>
            </a:r>
            <a:r>
              <a:rPr lang="ja-JP" altLang="en-US" sz="2200" b="1" dirty="0">
                <a:latin typeface="Meiryo" charset="-128"/>
                <a:ea typeface="Meiryo" charset="-128"/>
                <a:cs typeface="Meiryo" charset="-128"/>
              </a:rPr>
              <a:t>対象の感じ方</a:t>
            </a:r>
            <a:r>
              <a:rPr lang="en-US" altLang="ja-JP" sz="2200" b="1" dirty="0">
                <a:latin typeface="Meiryo" charset="-128"/>
                <a:ea typeface="Meiryo" charset="-128"/>
                <a:cs typeface="Meiryo" charset="-128"/>
              </a:rPr>
              <a:t>(</a:t>
            </a:r>
            <a:r>
              <a:rPr lang="ja-JP" altLang="en-US" sz="2200" b="1" dirty="0">
                <a:latin typeface="Meiryo" charset="-128"/>
                <a:ea typeface="Meiryo" charset="-128"/>
                <a:cs typeface="Meiryo" charset="-128"/>
              </a:rPr>
              <a:t>感性</a:t>
            </a:r>
            <a:r>
              <a:rPr lang="en-US" altLang="ja-JP" sz="2200" b="1" dirty="0">
                <a:latin typeface="Meiryo" charset="-128"/>
                <a:ea typeface="Meiryo" charset="-128"/>
                <a:cs typeface="Meiryo" charset="-128"/>
              </a:rPr>
              <a:t>)</a:t>
            </a:r>
            <a:r>
              <a:rPr lang="ja-JP" altLang="en-US" sz="2200" dirty="0">
                <a:latin typeface="Meiryo" charset="-128"/>
                <a:ea typeface="Meiryo" charset="-128"/>
                <a:cs typeface="Meiryo" charset="-128"/>
              </a:rPr>
              <a:t>の差異を検出</a:t>
            </a:r>
            <a:r>
              <a:rPr lang="ja-JP" altLang="en-US" sz="2200" dirty="0" smtClean="0">
                <a:latin typeface="Meiryo" charset="-128"/>
                <a:ea typeface="Meiryo" charset="-128"/>
                <a:cs typeface="Meiryo" charset="-128"/>
              </a:rPr>
              <a:t>する</a:t>
            </a:r>
            <a:endParaRPr lang="en-US" altLang="ja-JP" sz="2200" dirty="0">
              <a:latin typeface="Meiryo" charset="-128"/>
              <a:ea typeface="Meiryo" charset="-128"/>
              <a:cs typeface="Meiryo" charset="-128"/>
            </a:endParaRPr>
          </a:p>
        </p:txBody>
      </p:sp>
    </p:spTree>
    <p:extLst>
      <p:ext uri="{BB962C8B-B14F-4D97-AF65-F5344CB8AC3E}">
        <p14:creationId xmlns:p14="http://schemas.microsoft.com/office/powerpoint/2010/main" val="1682996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a:buFont typeface="+mj-lt"/>
              <a:buAutoNum type="arabicPeriod"/>
            </a:pPr>
            <a:r>
              <a:rPr kumimoji="1" lang="ja-JP" altLang="en-US" dirty="0" smtClean="0">
                <a:solidFill>
                  <a:schemeClr val="bg1">
                    <a:lumMod val="75000"/>
                  </a:schemeClr>
                </a:solidFill>
              </a:rPr>
              <a:t>背景</a:t>
            </a:r>
            <a:r>
              <a:rPr lang="ja-JP" altLang="en-US" dirty="0" smtClean="0">
                <a:solidFill>
                  <a:schemeClr val="bg1">
                    <a:lumMod val="75000"/>
                  </a:schemeClr>
                </a:solidFill>
              </a:rPr>
              <a:t>・目的</a:t>
            </a:r>
            <a:endParaRPr lang="en-US" altLang="ja-JP" dirty="0" smtClean="0">
              <a:solidFill>
                <a:schemeClr val="bg1">
                  <a:lumMod val="75000"/>
                </a:schemeClr>
              </a:solidFill>
            </a:endParaRPr>
          </a:p>
          <a:p>
            <a:pPr>
              <a:buFont typeface="+mj-lt"/>
              <a:buAutoNum type="arabicPeriod"/>
            </a:pPr>
            <a:endParaRPr kumimoji="1" lang="en-US" altLang="ja-JP" dirty="0" smtClean="0"/>
          </a:p>
          <a:p>
            <a:pPr>
              <a:buFont typeface="+mj-lt"/>
              <a:buAutoNum type="arabicPeriod"/>
            </a:pPr>
            <a:r>
              <a:rPr lang="ja-JP" altLang="en-US" dirty="0" smtClean="0"/>
              <a:t>提案手法</a:t>
            </a:r>
            <a:endParaRPr lang="en-US" altLang="ja-JP" dirty="0" smtClean="0"/>
          </a:p>
          <a:p>
            <a:pPr>
              <a:buFont typeface="+mj-lt"/>
              <a:buAutoNum type="arabicPeriod"/>
            </a:pPr>
            <a:endParaRPr lang="en-US" altLang="ja-JP" dirty="0" smtClean="0"/>
          </a:p>
          <a:p>
            <a:pPr>
              <a:buFont typeface="+mj-lt"/>
              <a:buAutoNum type="arabicPeriod"/>
            </a:pPr>
            <a:r>
              <a:rPr kumimoji="1" lang="ja-JP" altLang="en-US" dirty="0" smtClean="0">
                <a:solidFill>
                  <a:schemeClr val="bg1">
                    <a:lumMod val="75000"/>
                  </a:schemeClr>
                </a:solidFill>
              </a:rPr>
              <a:t>評価実験</a:t>
            </a:r>
            <a:endParaRPr kumimoji="1" lang="en-US" altLang="ja-JP" dirty="0" smtClean="0">
              <a:solidFill>
                <a:schemeClr val="bg1">
                  <a:lumMod val="75000"/>
                </a:schemeClr>
              </a:solidFill>
            </a:endParaRPr>
          </a:p>
          <a:p>
            <a:pPr>
              <a:buFont typeface="+mj-lt"/>
              <a:buAutoNum type="arabicPeriod"/>
            </a:pPr>
            <a:endParaRPr kumimoji="1" lang="en-US" altLang="ja-JP" dirty="0" smtClean="0">
              <a:solidFill>
                <a:schemeClr val="bg1">
                  <a:lumMod val="75000"/>
                </a:schemeClr>
              </a:solidFill>
            </a:endParaRPr>
          </a:p>
          <a:p>
            <a:pPr>
              <a:buFont typeface="+mj-lt"/>
              <a:buAutoNum type="arabicPeriod"/>
            </a:pPr>
            <a:r>
              <a:rPr lang="ja-JP" altLang="en-US" dirty="0" smtClean="0">
                <a:solidFill>
                  <a:schemeClr val="bg1">
                    <a:lumMod val="75000"/>
                  </a:schemeClr>
                </a:solidFill>
              </a:rPr>
              <a:t>結論</a:t>
            </a:r>
            <a:endParaRPr kumimoji="1" lang="en-US" altLang="ja-JP" dirty="0" smtClean="0">
              <a:solidFill>
                <a:schemeClr val="bg1">
                  <a:lumMod val="75000"/>
                </a:schemeClr>
              </a:solidFill>
            </a:endParaRPr>
          </a:p>
          <a:p>
            <a:endParaRPr kumimoji="1" lang="ja-JP" altLang="en-US"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6</a:t>
            </a:fld>
            <a:endParaRPr kumimoji="1" lang="ja-JP" altLang="en-US"/>
          </a:p>
        </p:txBody>
      </p:sp>
    </p:spTree>
    <p:extLst>
      <p:ext uri="{BB962C8B-B14F-4D97-AF65-F5344CB8AC3E}">
        <p14:creationId xmlns:p14="http://schemas.microsoft.com/office/powerpoint/2010/main" val="80385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手法の着想</a:t>
            </a:r>
            <a:endParaRPr kumimoji="1" lang="ja-JP" altLang="en-US" dirty="0"/>
          </a:p>
        </p:txBody>
      </p:sp>
      <p:sp>
        <p:nvSpPr>
          <p:cNvPr id="3" name="コンテンツ プレースホルダー 2"/>
          <p:cNvSpPr>
            <a:spLocks noGrp="1"/>
          </p:cNvSpPr>
          <p:nvPr>
            <p:ph idx="1"/>
          </p:nvPr>
        </p:nvSpPr>
        <p:spPr>
          <a:xfrm>
            <a:off x="129653" y="1050878"/>
            <a:ext cx="8884693" cy="4079061"/>
          </a:xfrm>
        </p:spPr>
        <p:txBody>
          <a:bodyPr/>
          <a:lstStyle/>
          <a:p>
            <a:r>
              <a:rPr lang="ja-JP" altLang="en-US" dirty="0" smtClean="0"/>
              <a:t>描写表現の違いを用いる</a:t>
            </a:r>
            <a:endParaRPr lang="en-US" altLang="ja-JP" dirty="0"/>
          </a:p>
          <a:p>
            <a:pPr marL="457200" lvl="1" indent="0">
              <a:buNone/>
            </a:pPr>
            <a:r>
              <a:rPr lang="en-US" altLang="ja-JP" sz="1800" dirty="0" smtClean="0"/>
              <a:t>ex)</a:t>
            </a:r>
            <a:r>
              <a:rPr lang="en-US" altLang="ja-JP" sz="1800" dirty="0"/>
              <a:t> </a:t>
            </a:r>
            <a:r>
              <a:rPr lang="en-US" altLang="ja-JP" sz="1800" dirty="0" smtClean="0"/>
              <a:t>‘hot’</a:t>
            </a:r>
            <a:r>
              <a:rPr lang="en-US" altLang="ja-JP" sz="1800" dirty="0"/>
              <a:t> ,</a:t>
            </a:r>
            <a:r>
              <a:rPr lang="en-US" altLang="ja-JP" sz="1800" dirty="0" smtClean="0"/>
              <a:t> ‘spicy’ </a:t>
            </a:r>
            <a:endParaRPr lang="en-US" altLang="ja-JP" sz="1800" dirty="0" smtClean="0"/>
          </a:p>
          <a:p>
            <a:pPr marL="457200" lvl="1" indent="0">
              <a:buNone/>
            </a:pPr>
            <a:r>
              <a:rPr lang="en-US" altLang="ja-JP" sz="1800" dirty="0"/>
              <a:t>	</a:t>
            </a:r>
            <a:r>
              <a:rPr lang="ja-JP" altLang="en-US" sz="1800" dirty="0"/>
              <a:t>　</a:t>
            </a:r>
            <a:r>
              <a:rPr lang="ja-JP" altLang="en-US" sz="1800" dirty="0" smtClean="0"/>
              <a:t>　</a:t>
            </a:r>
            <a:r>
              <a:rPr lang="en-US" altLang="ja-JP" sz="1800" dirty="0" smtClean="0"/>
              <a:t>vs </a:t>
            </a:r>
          </a:p>
          <a:p>
            <a:pPr marL="457200" lvl="1" indent="0">
              <a:buNone/>
            </a:pPr>
            <a:r>
              <a:rPr lang="en-US" altLang="ja-JP" sz="1800" dirty="0" smtClean="0"/>
              <a:t>	</a:t>
            </a:r>
            <a:r>
              <a:rPr lang="en-US" altLang="ja-JP" sz="1800" dirty="0" smtClean="0"/>
              <a:t>‘</a:t>
            </a:r>
            <a:r>
              <a:rPr lang="ja-JP" altLang="en-US" sz="1800" dirty="0" smtClean="0"/>
              <a:t>旨い</a:t>
            </a:r>
            <a:r>
              <a:rPr lang="en-US" altLang="ja-JP" sz="1800" dirty="0" smtClean="0"/>
              <a:t>’ , ‘</a:t>
            </a:r>
            <a:r>
              <a:rPr lang="ja-JP" altLang="en-US" sz="1800" dirty="0" smtClean="0"/>
              <a:t>真冬の夜中</a:t>
            </a:r>
            <a:r>
              <a:rPr lang="en-US" altLang="ja-JP" sz="1800" dirty="0" smtClean="0"/>
              <a:t>’</a:t>
            </a:r>
          </a:p>
          <a:p>
            <a:pPr lvl="1"/>
            <a:endParaRPr lang="en-US" altLang="ja-JP" dirty="0" smtClean="0"/>
          </a:p>
          <a:p>
            <a:pPr lvl="1"/>
            <a:endParaRPr lang="en-US" altLang="ja-JP" dirty="0" smtClean="0"/>
          </a:p>
          <a:p>
            <a:pPr lvl="1"/>
            <a:endParaRPr lang="en-US" altLang="ja-JP" dirty="0" smtClean="0"/>
          </a:p>
          <a:p>
            <a:r>
              <a:rPr kumimoji="1" lang="ja-JP" altLang="en-US" dirty="0" smtClean="0"/>
              <a:t>異なる言語の描写表現</a:t>
            </a:r>
            <a:r>
              <a:rPr lang="ja-JP" altLang="en-US" dirty="0" smtClean="0"/>
              <a:t>を同じ尺度で比較したい</a:t>
            </a:r>
            <a:endParaRPr lang="en-US" altLang="ja-JP" dirty="0" smtClean="0"/>
          </a:p>
          <a:p>
            <a:pPr marL="457200" lvl="1" indent="0">
              <a:buNone/>
            </a:pPr>
            <a:r>
              <a:rPr lang="en-US" altLang="ja-JP" dirty="0"/>
              <a:t>	</a:t>
            </a:r>
            <a:r>
              <a:rPr lang="ja-JP" altLang="en-US" dirty="0" smtClean="0"/>
              <a:t>→</a:t>
            </a:r>
            <a:r>
              <a:rPr lang="ja-JP" altLang="en-US" dirty="0" smtClean="0"/>
              <a:t>言語に</a:t>
            </a:r>
            <a:r>
              <a:rPr lang="ja-JP" altLang="en-US" dirty="0" smtClean="0"/>
              <a:t>関係</a:t>
            </a:r>
            <a:r>
              <a:rPr lang="ja-JP" altLang="en-US" dirty="0" smtClean="0"/>
              <a:t>なく意味の近さを定義した</a:t>
            </a:r>
            <a:r>
              <a:rPr lang="ja-JP" altLang="en-US" dirty="0" smtClean="0"/>
              <a:t>「</a:t>
            </a:r>
            <a:r>
              <a:rPr lang="ja-JP" altLang="en-US" dirty="0" smtClean="0"/>
              <a:t>コンセプト」単位で分類</a:t>
            </a:r>
            <a:endParaRPr lang="en-US" altLang="ja-JP" dirty="0" smtClean="0"/>
          </a:p>
        </p:txBody>
      </p:sp>
      <p:sp>
        <p:nvSpPr>
          <p:cNvPr id="5" name="日付プレースホルダー 4"/>
          <p:cNvSpPr>
            <a:spLocks noGrp="1"/>
          </p:cNvSpPr>
          <p:nvPr>
            <p:ph type="dt" sz="half" idx="10"/>
          </p:nvPr>
        </p:nvSpPr>
        <p:spPr/>
        <p:txBody>
          <a:bodyPr/>
          <a:lstStyle/>
          <a:p>
            <a:r>
              <a:rPr kumimoji="1" lang="en-US" altLang="ja-JP" smtClean="0"/>
              <a:t>2018/2/6</a:t>
            </a:r>
            <a:endParaRPr kumimoji="1" lang="ja-JP" altLang="en-US"/>
          </a:p>
        </p:txBody>
      </p:sp>
      <p:sp>
        <p:nvSpPr>
          <p:cNvPr id="6" name="スライド番号プレースホルダー 5"/>
          <p:cNvSpPr>
            <a:spLocks noGrp="1"/>
          </p:cNvSpPr>
          <p:nvPr>
            <p:ph type="sldNum" sz="quarter" idx="12"/>
          </p:nvPr>
        </p:nvSpPr>
        <p:spPr/>
        <p:txBody>
          <a:bodyPr/>
          <a:lstStyle/>
          <a:p>
            <a:fld id="{DAFA858E-4867-2F41-8E65-17EE4AD74606}" type="slidenum">
              <a:rPr kumimoji="1" lang="ja-JP" altLang="en-US" smtClean="0"/>
              <a:t>7</a:t>
            </a:fld>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994" y="1050878"/>
            <a:ext cx="4354873" cy="2051312"/>
          </a:xfrm>
          <a:prstGeom prst="rect">
            <a:avLst/>
          </a:prstGeom>
          <a:ln>
            <a:solidFill>
              <a:schemeClr val="tx1"/>
            </a:solidFill>
          </a:ln>
        </p:spPr>
      </p:pic>
      <p:sp>
        <p:nvSpPr>
          <p:cNvPr id="7" name="テキスト ボックス 6"/>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2</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提案手法</a:t>
            </a:r>
            <a:endParaRPr kumimoji="1" lang="ja-JP" altLang="en-US" sz="1600" dirty="0">
              <a:latin typeface="Meiryo" charset="-128"/>
              <a:ea typeface="Meiryo" charset="-128"/>
              <a:cs typeface="Meiryo" charset="-128"/>
            </a:endParaRPr>
          </a:p>
        </p:txBody>
      </p:sp>
      <p:sp>
        <p:nvSpPr>
          <p:cNvPr id="11" name="円弧 10"/>
          <p:cNvSpPr/>
          <p:nvPr/>
        </p:nvSpPr>
        <p:spPr>
          <a:xfrm>
            <a:off x="2007031" y="4481575"/>
            <a:ext cx="2309249" cy="1775347"/>
          </a:xfrm>
          <a:prstGeom prst="arc">
            <a:avLst>
              <a:gd name="adj1" fmla="val 18742455"/>
              <a:gd name="adj2" fmla="val 133524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p:cNvSpPr txBox="1"/>
          <p:nvPr/>
        </p:nvSpPr>
        <p:spPr>
          <a:xfrm>
            <a:off x="2503463" y="4401979"/>
            <a:ext cx="1316386" cy="369332"/>
          </a:xfrm>
          <a:prstGeom prst="rect">
            <a:avLst/>
          </a:prstGeom>
          <a:noFill/>
        </p:spPr>
        <p:txBody>
          <a:bodyPr wrap="none" rtlCol="0">
            <a:spAutoFit/>
          </a:bodyPr>
          <a:lstStyle/>
          <a:p>
            <a:r>
              <a:rPr lang="en-US" altLang="ja-JP" dirty="0" smtClean="0">
                <a:latin typeface="Meiryo" charset="-128"/>
                <a:ea typeface="Meiryo" charset="-128"/>
                <a:cs typeface="Meiryo" charset="-128"/>
              </a:rPr>
              <a:t>“</a:t>
            </a:r>
            <a:r>
              <a:rPr lang="ja-JP" altLang="en-US" dirty="0" smtClean="0">
                <a:latin typeface="Meiryo" charset="-128"/>
                <a:ea typeface="Meiryo" charset="-128"/>
                <a:cs typeface="Meiryo" charset="-128"/>
              </a:rPr>
              <a:t>美味しい</a:t>
            </a:r>
            <a:r>
              <a:rPr lang="en-US" altLang="ja-JP" dirty="0" smtClean="0">
                <a:latin typeface="Meiryo" charset="-128"/>
                <a:ea typeface="Meiryo" charset="-128"/>
                <a:cs typeface="Meiryo" charset="-128"/>
              </a:rPr>
              <a:t>”</a:t>
            </a:r>
            <a:endParaRPr kumimoji="1" lang="ja-JP" altLang="en-US" dirty="0">
              <a:latin typeface="Meiryo" charset="-128"/>
              <a:ea typeface="Meiryo" charset="-128"/>
              <a:cs typeface="Meiryo" charset="-128"/>
            </a:endParaRPr>
          </a:p>
        </p:txBody>
      </p:sp>
      <p:sp>
        <p:nvSpPr>
          <p:cNvPr id="15" name="テキスト ボックス 14"/>
          <p:cNvSpPr txBox="1"/>
          <p:nvPr/>
        </p:nvSpPr>
        <p:spPr>
          <a:xfrm>
            <a:off x="2146649" y="4888114"/>
            <a:ext cx="1005403" cy="338554"/>
          </a:xfrm>
          <a:prstGeom prst="rect">
            <a:avLst/>
          </a:prstGeom>
          <a:noFill/>
        </p:spPr>
        <p:txBody>
          <a:bodyPr wrap="none" rtlCol="0">
            <a:spAutoFit/>
          </a:bodyPr>
          <a:lstStyle/>
          <a:p>
            <a:r>
              <a:rPr lang="ja-JP" altLang="en-US" sz="1600" smtClean="0">
                <a:latin typeface="Meiryo" charset="-128"/>
                <a:ea typeface="Meiryo" charset="-128"/>
                <a:cs typeface="Meiryo" charset="-128"/>
              </a:rPr>
              <a:t>美味しい</a:t>
            </a:r>
            <a:endParaRPr kumimoji="1" lang="ja-JP" altLang="en-US" sz="1600" dirty="0">
              <a:latin typeface="Meiryo" charset="-128"/>
              <a:ea typeface="Meiryo" charset="-128"/>
              <a:cs typeface="Meiryo" charset="-128"/>
            </a:endParaRPr>
          </a:p>
        </p:txBody>
      </p:sp>
      <p:sp>
        <p:nvSpPr>
          <p:cNvPr id="16" name="テキスト ボックス 15"/>
          <p:cNvSpPr txBox="1"/>
          <p:nvPr/>
        </p:nvSpPr>
        <p:spPr>
          <a:xfrm>
            <a:off x="3232822" y="5386420"/>
            <a:ext cx="800219" cy="338554"/>
          </a:xfrm>
          <a:prstGeom prst="rect">
            <a:avLst/>
          </a:prstGeom>
          <a:noFill/>
        </p:spPr>
        <p:txBody>
          <a:bodyPr wrap="none" rtlCol="0">
            <a:spAutoFit/>
          </a:bodyPr>
          <a:lstStyle/>
          <a:p>
            <a:r>
              <a:rPr lang="ja-JP" altLang="en-US" sz="1600" dirty="0" smtClean="0">
                <a:latin typeface="Meiryo" charset="-128"/>
                <a:ea typeface="Meiryo" charset="-128"/>
                <a:cs typeface="Meiryo" charset="-128"/>
              </a:rPr>
              <a:t>うまい</a:t>
            </a:r>
            <a:endParaRPr kumimoji="1" lang="ja-JP" altLang="en-US" sz="1600" dirty="0">
              <a:latin typeface="Meiryo" charset="-128"/>
              <a:ea typeface="Meiryo" charset="-128"/>
              <a:cs typeface="Meiryo" charset="-128"/>
            </a:endParaRPr>
          </a:p>
        </p:txBody>
      </p:sp>
      <p:sp>
        <p:nvSpPr>
          <p:cNvPr id="17" name="テキスト ボックス 16"/>
          <p:cNvSpPr txBox="1"/>
          <p:nvPr/>
        </p:nvSpPr>
        <p:spPr>
          <a:xfrm>
            <a:off x="3151819" y="4982117"/>
            <a:ext cx="1042273" cy="338554"/>
          </a:xfrm>
          <a:prstGeom prst="rect">
            <a:avLst/>
          </a:prstGeom>
          <a:noFill/>
        </p:spPr>
        <p:txBody>
          <a:bodyPr wrap="none" rtlCol="0">
            <a:spAutoFit/>
          </a:bodyPr>
          <a:lstStyle/>
          <a:p>
            <a:r>
              <a:rPr lang="en-US" altLang="ja-JP" sz="1600" smtClean="0">
                <a:latin typeface="Meiryo" charset="-128"/>
                <a:ea typeface="Meiryo" charset="-128"/>
                <a:cs typeface="Meiryo" charset="-128"/>
              </a:rPr>
              <a:t>delicious</a:t>
            </a:r>
            <a:endParaRPr kumimoji="1" lang="ja-JP" altLang="en-US" sz="1600" dirty="0">
              <a:latin typeface="Meiryo" charset="-128"/>
              <a:ea typeface="Meiryo" charset="-128"/>
              <a:cs typeface="Meiryo" charset="-128"/>
            </a:endParaRPr>
          </a:p>
        </p:txBody>
      </p:sp>
      <p:sp>
        <p:nvSpPr>
          <p:cNvPr id="18" name="テキスト ボックス 17"/>
          <p:cNvSpPr txBox="1"/>
          <p:nvPr/>
        </p:nvSpPr>
        <p:spPr>
          <a:xfrm>
            <a:off x="2289875" y="5289554"/>
            <a:ext cx="934808" cy="338554"/>
          </a:xfrm>
          <a:prstGeom prst="rect">
            <a:avLst/>
          </a:prstGeom>
          <a:noFill/>
        </p:spPr>
        <p:txBody>
          <a:bodyPr wrap="none" rtlCol="0">
            <a:spAutoFit/>
          </a:bodyPr>
          <a:lstStyle/>
          <a:p>
            <a:r>
              <a:rPr lang="en-US" altLang="ja-JP" sz="1600" dirty="0" smtClean="0">
                <a:latin typeface="Meiryo" charset="-128"/>
                <a:ea typeface="Meiryo" charset="-128"/>
                <a:cs typeface="Meiryo" charset="-128"/>
              </a:rPr>
              <a:t>yummy</a:t>
            </a:r>
            <a:endParaRPr kumimoji="1" lang="ja-JP" altLang="en-US" sz="1600" dirty="0">
              <a:latin typeface="Meiryo" charset="-128"/>
              <a:ea typeface="Meiryo" charset="-128"/>
              <a:cs typeface="Meiryo" charset="-128"/>
            </a:endParaRPr>
          </a:p>
        </p:txBody>
      </p:sp>
      <p:sp>
        <p:nvSpPr>
          <p:cNvPr id="19" name="テキスト ボックス 18"/>
          <p:cNvSpPr txBox="1"/>
          <p:nvPr/>
        </p:nvSpPr>
        <p:spPr>
          <a:xfrm>
            <a:off x="2822780" y="5690813"/>
            <a:ext cx="677750" cy="338554"/>
          </a:xfrm>
          <a:prstGeom prst="rect">
            <a:avLst/>
          </a:prstGeom>
          <a:noFill/>
        </p:spPr>
        <p:txBody>
          <a:bodyPr wrap="none" rtlCol="0">
            <a:spAutoFit/>
          </a:bodyPr>
          <a:lstStyle/>
          <a:p>
            <a:r>
              <a:rPr kumimoji="1" lang="en-US" altLang="ja-JP" sz="1600" smtClean="0">
                <a:latin typeface="Meiryo" charset="-128"/>
                <a:ea typeface="Meiryo" charset="-128"/>
                <a:cs typeface="Meiryo" charset="-128"/>
              </a:rPr>
              <a:t>tasty</a:t>
            </a:r>
            <a:endParaRPr kumimoji="1" lang="ja-JP" altLang="en-US" sz="1600" dirty="0">
              <a:latin typeface="Meiryo" charset="-128"/>
              <a:ea typeface="Meiryo" charset="-128"/>
              <a:cs typeface="Meiryo" charset="-128"/>
            </a:endParaRPr>
          </a:p>
        </p:txBody>
      </p:sp>
      <p:sp>
        <p:nvSpPr>
          <p:cNvPr id="20" name="円弧 19"/>
          <p:cNvSpPr/>
          <p:nvPr/>
        </p:nvSpPr>
        <p:spPr>
          <a:xfrm>
            <a:off x="4767115" y="4481575"/>
            <a:ext cx="2309249" cy="1775347"/>
          </a:xfrm>
          <a:prstGeom prst="arc">
            <a:avLst>
              <a:gd name="adj1" fmla="val 18742455"/>
              <a:gd name="adj2" fmla="val 133524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テキスト ボックス 20"/>
          <p:cNvSpPr txBox="1"/>
          <p:nvPr/>
        </p:nvSpPr>
        <p:spPr>
          <a:xfrm>
            <a:off x="5263547" y="4401979"/>
            <a:ext cx="1316387" cy="369332"/>
          </a:xfrm>
          <a:prstGeom prst="rect">
            <a:avLst/>
          </a:prstGeom>
          <a:noFill/>
        </p:spPr>
        <p:txBody>
          <a:bodyPr wrap="none" rtlCol="0">
            <a:spAutoFit/>
          </a:bodyPr>
          <a:lstStyle/>
          <a:p>
            <a:pPr algn="ctr"/>
            <a:r>
              <a:rPr lang="en-US" altLang="ja-JP" dirty="0" smtClean="0">
                <a:latin typeface="Meiryo" charset="-128"/>
                <a:ea typeface="Meiryo" charset="-128"/>
                <a:cs typeface="Meiryo" charset="-128"/>
              </a:rPr>
              <a:t>“</a:t>
            </a:r>
            <a:r>
              <a:rPr lang="ja-JP" altLang="en-US" dirty="0" smtClean="0">
                <a:latin typeface="Meiryo" charset="-128"/>
                <a:ea typeface="Meiryo" charset="-128"/>
                <a:cs typeface="Meiryo" charset="-128"/>
              </a:rPr>
              <a:t>かわいい</a:t>
            </a:r>
            <a:r>
              <a:rPr lang="en-US" altLang="ja-JP" dirty="0" smtClean="0">
                <a:latin typeface="Meiryo" charset="-128"/>
                <a:ea typeface="Meiryo" charset="-128"/>
                <a:cs typeface="Meiryo" charset="-128"/>
              </a:rPr>
              <a:t>”</a:t>
            </a:r>
            <a:endParaRPr kumimoji="1" lang="ja-JP" altLang="en-US" dirty="0">
              <a:latin typeface="Meiryo" charset="-128"/>
              <a:ea typeface="Meiryo" charset="-128"/>
              <a:cs typeface="Meiryo" charset="-128"/>
            </a:endParaRPr>
          </a:p>
        </p:txBody>
      </p:sp>
      <p:sp>
        <p:nvSpPr>
          <p:cNvPr id="22" name="テキスト ボックス 21"/>
          <p:cNvSpPr txBox="1"/>
          <p:nvPr/>
        </p:nvSpPr>
        <p:spPr>
          <a:xfrm>
            <a:off x="5061567" y="5008411"/>
            <a:ext cx="1005403" cy="338554"/>
          </a:xfrm>
          <a:prstGeom prst="rect">
            <a:avLst/>
          </a:prstGeom>
          <a:noFill/>
        </p:spPr>
        <p:txBody>
          <a:bodyPr wrap="none" rtlCol="0">
            <a:spAutoFit/>
          </a:bodyPr>
          <a:lstStyle/>
          <a:p>
            <a:r>
              <a:rPr lang="ja-JP" altLang="en-US" sz="1600" dirty="0" smtClean="0">
                <a:latin typeface="Meiryo" charset="-128"/>
                <a:ea typeface="Meiryo" charset="-128"/>
                <a:cs typeface="Meiryo" charset="-128"/>
              </a:rPr>
              <a:t>かわいい</a:t>
            </a:r>
            <a:endParaRPr kumimoji="1" lang="ja-JP" altLang="en-US" sz="1600" dirty="0">
              <a:latin typeface="Meiryo" charset="-128"/>
              <a:ea typeface="Meiryo" charset="-128"/>
              <a:cs typeface="Meiryo" charset="-128"/>
            </a:endParaRPr>
          </a:p>
        </p:txBody>
      </p:sp>
      <p:sp>
        <p:nvSpPr>
          <p:cNvPr id="24" name="テキスト ボックス 23"/>
          <p:cNvSpPr txBox="1"/>
          <p:nvPr/>
        </p:nvSpPr>
        <p:spPr>
          <a:xfrm>
            <a:off x="6138245" y="5168172"/>
            <a:ext cx="759119" cy="338554"/>
          </a:xfrm>
          <a:prstGeom prst="rect">
            <a:avLst/>
          </a:prstGeom>
          <a:noFill/>
        </p:spPr>
        <p:txBody>
          <a:bodyPr wrap="none" rtlCol="0">
            <a:spAutoFit/>
          </a:bodyPr>
          <a:lstStyle/>
          <a:p>
            <a:r>
              <a:rPr kumimoji="1" lang="en-US" altLang="ja-JP" sz="1600" smtClean="0">
                <a:latin typeface="Meiryo" charset="-128"/>
                <a:ea typeface="Meiryo" charset="-128"/>
                <a:cs typeface="Meiryo" charset="-128"/>
              </a:rPr>
              <a:t>lovely</a:t>
            </a:r>
            <a:endParaRPr kumimoji="1" lang="ja-JP" altLang="en-US" sz="1600" dirty="0">
              <a:latin typeface="Meiryo" charset="-128"/>
              <a:ea typeface="Meiryo" charset="-128"/>
              <a:cs typeface="Meiryo" charset="-128"/>
            </a:endParaRPr>
          </a:p>
        </p:txBody>
      </p:sp>
      <p:sp>
        <p:nvSpPr>
          <p:cNvPr id="25" name="テキスト ボックス 24"/>
          <p:cNvSpPr txBox="1"/>
          <p:nvPr/>
        </p:nvSpPr>
        <p:spPr>
          <a:xfrm>
            <a:off x="5266295" y="5563992"/>
            <a:ext cx="1120820" cy="338554"/>
          </a:xfrm>
          <a:prstGeom prst="rect">
            <a:avLst/>
          </a:prstGeom>
          <a:noFill/>
        </p:spPr>
        <p:txBody>
          <a:bodyPr wrap="none" rtlCol="0">
            <a:spAutoFit/>
          </a:bodyPr>
          <a:lstStyle/>
          <a:p>
            <a:r>
              <a:rPr lang="en-US" altLang="ja-JP" sz="1600" smtClean="0">
                <a:latin typeface="Meiryo" charset="-128"/>
                <a:ea typeface="Meiryo" charset="-128"/>
                <a:cs typeface="Meiryo" charset="-128"/>
              </a:rPr>
              <a:t>charming</a:t>
            </a:r>
            <a:endParaRPr kumimoji="1" lang="ja-JP" altLang="en-US" sz="1600" dirty="0">
              <a:latin typeface="Meiryo" charset="-128"/>
              <a:ea typeface="Meiryo" charset="-128"/>
              <a:cs typeface="Meiryo" charset="-128"/>
            </a:endParaRPr>
          </a:p>
        </p:txBody>
      </p:sp>
    </p:spTree>
    <p:extLst>
      <p:ext uri="{BB962C8B-B14F-4D97-AF65-F5344CB8AC3E}">
        <p14:creationId xmlns:p14="http://schemas.microsoft.com/office/powerpoint/2010/main" val="293014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kumimoji="1" lang="en-US" altLang="ja-JP" dirty="0" smtClean="0"/>
              <a:t>Twitter</a:t>
            </a:r>
            <a:r>
              <a:rPr kumimoji="1" lang="ja-JP" altLang="en-US" dirty="0" smtClean="0"/>
              <a:t>の英語・日本語の食に関するデータ</a:t>
            </a:r>
            <a:r>
              <a:rPr lang="ja-JP" altLang="en-US" dirty="0" smtClean="0"/>
              <a:t>を対象とした</a:t>
            </a:r>
            <a:endParaRPr lang="en-US" altLang="ja-JP" dirty="0" smtClean="0"/>
          </a:p>
          <a:p>
            <a:pPr lvl="1"/>
            <a:endParaRPr lang="en-US" altLang="ja-JP" dirty="0" smtClean="0"/>
          </a:p>
          <a:p>
            <a:pPr lvl="1"/>
            <a:r>
              <a:rPr lang="ja-JP" altLang="en-US" dirty="0" smtClean="0"/>
              <a:t>飲み物のクエリを用いてデータを収集</a:t>
            </a:r>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smtClean="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8</a:t>
            </a:fld>
            <a:endParaRPr kumimoji="1" lang="ja-JP" altLang="en-US"/>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t="16347"/>
          <a:stretch/>
        </p:blipFill>
        <p:spPr>
          <a:xfrm>
            <a:off x="739531" y="2322273"/>
            <a:ext cx="7670545" cy="2786165"/>
          </a:xfrm>
          <a:prstGeom prst="rect">
            <a:avLst/>
          </a:prstGeom>
        </p:spPr>
      </p:pic>
      <p:sp>
        <p:nvSpPr>
          <p:cNvPr id="10" name="タイトル 9"/>
          <p:cNvSpPr>
            <a:spLocks noGrp="1"/>
          </p:cNvSpPr>
          <p:nvPr>
            <p:ph type="title"/>
          </p:nvPr>
        </p:nvSpPr>
        <p:spPr/>
        <p:txBody>
          <a:bodyPr/>
          <a:lstStyle/>
          <a:p>
            <a:r>
              <a:rPr lang="ja-JP" altLang="en-US" dirty="0" smtClean="0"/>
              <a:t>分析対象データ</a:t>
            </a:r>
            <a:endParaRPr kumimoji="1" lang="ja-JP" altLang="en-US" dirty="0"/>
          </a:p>
        </p:txBody>
      </p:sp>
      <p:sp>
        <p:nvSpPr>
          <p:cNvPr id="9" name="テキスト ボックス 8"/>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2</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提案手法</a:t>
            </a:r>
            <a:endParaRPr kumimoji="1" lang="ja-JP" altLang="en-US" sz="1600" dirty="0">
              <a:latin typeface="Meiryo" charset="-128"/>
              <a:ea typeface="Meiryo" charset="-128"/>
              <a:cs typeface="Meiryo" charset="-128"/>
            </a:endParaRPr>
          </a:p>
        </p:txBody>
      </p:sp>
      <p:sp>
        <p:nvSpPr>
          <p:cNvPr id="2" name="テキスト ボックス 1"/>
          <p:cNvSpPr txBox="1"/>
          <p:nvPr/>
        </p:nvSpPr>
        <p:spPr>
          <a:xfrm>
            <a:off x="2057400" y="5108438"/>
            <a:ext cx="6352676" cy="1200329"/>
          </a:xfrm>
          <a:prstGeom prst="rect">
            <a:avLst/>
          </a:prstGeom>
          <a:noFill/>
        </p:spPr>
        <p:txBody>
          <a:bodyPr wrap="square" rtlCol="0">
            <a:spAutoFit/>
          </a:bodyPr>
          <a:lstStyle/>
          <a:p>
            <a:r>
              <a:rPr kumimoji="1" lang="ja-JP" altLang="en-US" dirty="0" smtClean="0">
                <a:latin typeface="Meiryo" charset="-128"/>
                <a:ea typeface="Meiryo" charset="-128"/>
                <a:cs typeface="Meiryo" charset="-128"/>
              </a:rPr>
              <a:t>クエリ</a:t>
            </a:r>
            <a:r>
              <a:rPr kumimoji="1" lang="ja-JP" altLang="en-US" dirty="0" smtClean="0">
                <a:latin typeface="Meiryo" charset="-128"/>
                <a:ea typeface="Meiryo" charset="-128"/>
                <a:cs typeface="Meiryo" charset="-128"/>
              </a:rPr>
              <a:t>は、</a:t>
            </a:r>
            <a:endParaRPr kumimoji="1" lang="en-US" altLang="ja-JP" dirty="0" smtClean="0">
              <a:latin typeface="Meiryo" charset="-128"/>
              <a:ea typeface="Meiryo" charset="-128"/>
              <a:cs typeface="Meiryo" charset="-128"/>
            </a:endParaRPr>
          </a:p>
          <a:p>
            <a:r>
              <a:rPr kumimoji="1" lang="en-US" altLang="ja-JP" dirty="0" smtClean="0">
                <a:latin typeface="Meiryo" charset="-128"/>
                <a:ea typeface="Meiryo" charset="-128"/>
                <a:cs typeface="Meiryo" charset="-128"/>
              </a:rPr>
              <a:t>	</a:t>
            </a:r>
            <a:r>
              <a:rPr kumimoji="1" lang="ja-JP" altLang="en-US" dirty="0" smtClean="0">
                <a:latin typeface="Meiryo" charset="-128"/>
                <a:ea typeface="Meiryo" charset="-128"/>
                <a:cs typeface="Meiryo" charset="-128"/>
              </a:rPr>
              <a:t>英語：</a:t>
            </a:r>
            <a:r>
              <a:rPr kumimoji="1" lang="en-US" altLang="ja-JP" dirty="0" err="1" smtClean="0">
                <a:latin typeface="Meiryo" charset="-128"/>
                <a:ea typeface="Meiryo" charset="-128"/>
                <a:cs typeface="Meiryo" charset="-128"/>
              </a:rPr>
              <a:t>allrecipes</a:t>
            </a:r>
            <a:r>
              <a:rPr kumimoji="1" lang="ja-JP" altLang="en-US" dirty="0" smtClean="0">
                <a:latin typeface="Meiryo" charset="-128"/>
                <a:ea typeface="Meiryo" charset="-128"/>
                <a:cs typeface="Meiryo" charset="-128"/>
              </a:rPr>
              <a:t>の「</a:t>
            </a:r>
            <a:r>
              <a:rPr kumimoji="1" lang="en-US" altLang="ja-JP" dirty="0" smtClean="0">
                <a:latin typeface="Meiryo" charset="-128"/>
                <a:ea typeface="Meiryo" charset="-128"/>
                <a:cs typeface="Meiryo" charset="-128"/>
              </a:rPr>
              <a:t>Drinks Recipes</a:t>
            </a:r>
            <a:r>
              <a:rPr kumimoji="1" lang="ja-JP" altLang="en-US" dirty="0" smtClean="0">
                <a:latin typeface="Meiryo" charset="-128"/>
                <a:ea typeface="Meiryo" charset="-128"/>
                <a:cs typeface="Meiryo" charset="-128"/>
              </a:rPr>
              <a:t>」カテゴリ</a:t>
            </a:r>
            <a:endParaRPr kumimoji="1" lang="en-US" altLang="ja-JP" dirty="0" smtClean="0">
              <a:latin typeface="Meiryo" charset="-128"/>
              <a:ea typeface="Meiryo" charset="-128"/>
              <a:cs typeface="Meiryo" charset="-128"/>
            </a:endParaRPr>
          </a:p>
          <a:p>
            <a:r>
              <a:rPr lang="en-US" altLang="ja-JP" dirty="0" smtClean="0">
                <a:latin typeface="Meiryo" charset="-128"/>
                <a:ea typeface="Meiryo" charset="-128"/>
                <a:cs typeface="Meiryo" charset="-128"/>
              </a:rPr>
              <a:t>	</a:t>
            </a:r>
            <a:r>
              <a:rPr lang="ja-JP" altLang="en-US" dirty="0" smtClean="0">
                <a:latin typeface="Meiryo" charset="-128"/>
                <a:ea typeface="Meiryo" charset="-128"/>
                <a:cs typeface="Meiryo" charset="-128"/>
              </a:rPr>
              <a:t>日本語：楽天レシピの「飲みもの」カテゴリ</a:t>
            </a:r>
            <a:endParaRPr kumimoji="1" lang="en-US" altLang="ja-JP" dirty="0" smtClean="0">
              <a:latin typeface="Meiryo" charset="-128"/>
              <a:ea typeface="Meiryo" charset="-128"/>
              <a:cs typeface="Meiryo" charset="-128"/>
            </a:endParaRPr>
          </a:p>
          <a:p>
            <a:pPr algn="r"/>
            <a:r>
              <a:rPr kumimoji="1" lang="ja-JP" altLang="en-US" dirty="0" smtClean="0">
                <a:latin typeface="Meiryo" charset="-128"/>
                <a:ea typeface="Meiryo" charset="-128"/>
                <a:cs typeface="Meiryo" charset="-128"/>
              </a:rPr>
              <a:t>を</a:t>
            </a:r>
            <a:r>
              <a:rPr kumimoji="1" lang="ja-JP" altLang="en-US" dirty="0" smtClean="0">
                <a:latin typeface="Meiryo" charset="-128"/>
                <a:ea typeface="Meiryo" charset="-128"/>
                <a:cs typeface="Meiryo" charset="-128"/>
              </a:rPr>
              <a:t>参考に決定した</a:t>
            </a:r>
            <a:endParaRPr kumimoji="1" lang="ja-JP" altLang="en-US" dirty="0">
              <a:latin typeface="Meiryo" charset="-128"/>
              <a:ea typeface="Meiryo" charset="-128"/>
              <a:cs typeface="Meiryo" charset="-128"/>
            </a:endParaRPr>
          </a:p>
        </p:txBody>
      </p:sp>
    </p:spTree>
    <p:extLst>
      <p:ext uri="{BB962C8B-B14F-4D97-AF65-F5344CB8AC3E}">
        <p14:creationId xmlns:p14="http://schemas.microsoft.com/office/powerpoint/2010/main" val="1688947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手法</a:t>
            </a:r>
            <a:r>
              <a:rPr lang="en-US" altLang="ja-JP" dirty="0" smtClean="0"/>
              <a:t>1. </a:t>
            </a:r>
            <a:r>
              <a:rPr lang="ja-JP" altLang="en-US" dirty="0" smtClean="0"/>
              <a:t>描写表現の分類</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描写表現を抽出し、コンセプトに分類する</a:t>
            </a:r>
            <a:endParaRPr lang="en-US" altLang="ja-JP" dirty="0" smtClean="0"/>
          </a:p>
          <a:p>
            <a:pPr marL="914400" lvl="1" indent="-457200">
              <a:buFont typeface="+mj-lt"/>
              <a:buAutoNum type="arabicPeriod"/>
            </a:pPr>
            <a:endParaRPr lang="en-US" altLang="ja-JP" dirty="0" smtClean="0"/>
          </a:p>
          <a:p>
            <a:pPr marL="914400" lvl="1" indent="-457200">
              <a:buFont typeface="+mj-lt"/>
              <a:buAutoNum type="arabicPeriod"/>
            </a:pPr>
            <a:r>
              <a:rPr lang="ja-JP" altLang="en-US" dirty="0" smtClean="0"/>
              <a:t>描写表現ネットワークの</a:t>
            </a:r>
            <a:r>
              <a:rPr lang="ja-JP" altLang="en-US" dirty="0" smtClean="0"/>
              <a:t>構築</a:t>
            </a:r>
            <a:endParaRPr lang="en-US" altLang="ja-JP" dirty="0" smtClean="0"/>
          </a:p>
          <a:p>
            <a:pPr lvl="2"/>
            <a:endParaRPr lang="en-US" altLang="ja-JP" dirty="0" smtClean="0"/>
          </a:p>
          <a:p>
            <a:pPr lvl="2"/>
            <a:r>
              <a:rPr lang="ja-JP" altLang="en-US" dirty="0" smtClean="0"/>
              <a:t>ノード</a:t>
            </a:r>
            <a:r>
              <a:rPr lang="ja-JP" altLang="en-US" dirty="0" smtClean="0"/>
              <a:t>：各描写表現（形容詞）</a:t>
            </a:r>
            <a:endParaRPr lang="en-US" altLang="ja-JP" dirty="0" smtClean="0"/>
          </a:p>
          <a:p>
            <a:pPr lvl="2"/>
            <a:endParaRPr lang="en-US" altLang="ja-JP" dirty="0" smtClean="0"/>
          </a:p>
          <a:p>
            <a:pPr lvl="2"/>
            <a:r>
              <a:rPr lang="ja-JP" altLang="en-US" dirty="0" smtClean="0"/>
              <a:t>エッジ：意味の近い表現同士</a:t>
            </a:r>
            <a:r>
              <a:rPr lang="en-US" altLang="ja-JP" dirty="0"/>
              <a:t/>
            </a:r>
            <a:br>
              <a:rPr lang="en-US" altLang="ja-JP" dirty="0"/>
            </a:br>
            <a:r>
              <a:rPr lang="en-US" altLang="ja-JP" dirty="0"/>
              <a:t>	</a:t>
            </a:r>
            <a:r>
              <a:rPr lang="ja-JP" altLang="en-US" dirty="0" smtClean="0"/>
              <a:t>　</a:t>
            </a:r>
            <a:endParaRPr lang="en-US" altLang="ja-JP" dirty="0" smtClean="0"/>
          </a:p>
          <a:p>
            <a:pPr lvl="2"/>
            <a:endParaRPr lang="en-US" altLang="ja-JP" dirty="0"/>
          </a:p>
          <a:p>
            <a:pPr lvl="2"/>
            <a:endParaRPr lang="en-US" altLang="ja-JP" dirty="0"/>
          </a:p>
          <a:p>
            <a:pPr marL="914400" lvl="1" indent="-457200">
              <a:buFont typeface="+mj-lt"/>
              <a:buAutoNum type="arabicPeriod"/>
            </a:pPr>
            <a:endParaRPr lang="en-US" altLang="ja-JP" dirty="0" smtClean="0"/>
          </a:p>
          <a:p>
            <a:pPr marL="1257300" lvl="2" indent="-457200">
              <a:buFont typeface="+mj-lt"/>
              <a:buAutoNum type="arabicPeriod"/>
            </a:pPr>
            <a:endParaRPr lang="en-US" altLang="ja-JP" dirty="0" smtClean="0"/>
          </a:p>
          <a:p>
            <a:pPr marL="1257300" lvl="2" indent="-457200">
              <a:buFont typeface="+mj-lt"/>
              <a:buAutoNum type="arabicPeriod"/>
            </a:pPr>
            <a:endParaRPr lang="en-US" altLang="ja-JP" dirty="0"/>
          </a:p>
          <a:p>
            <a:pPr marL="914400" lvl="1" indent="-457200">
              <a:buFont typeface="+mj-lt"/>
              <a:buAutoNum type="arabicPeriod"/>
            </a:pPr>
            <a:r>
              <a:rPr lang="ja-JP" altLang="en-US" dirty="0" smtClean="0"/>
              <a:t>コンセプトクラスタの検出</a:t>
            </a:r>
            <a:endParaRPr lang="en-US" altLang="ja-JP" dirty="0" smtClean="0"/>
          </a:p>
          <a:p>
            <a:pPr marL="800100" lvl="2" indent="0">
              <a:buNone/>
            </a:pPr>
            <a:r>
              <a:rPr lang="ja-JP" altLang="en-US" dirty="0"/>
              <a:t>　</a:t>
            </a:r>
            <a:r>
              <a:rPr lang="ja-JP" altLang="en-US" dirty="0" smtClean="0"/>
              <a:t>モジュラリティ最大化による</a:t>
            </a:r>
            <a:r>
              <a:rPr lang="ja-JP" altLang="en-US" dirty="0" smtClean="0"/>
              <a:t>クラスタリング</a:t>
            </a:r>
            <a:endParaRPr lang="en-US" altLang="ja-JP" dirty="0"/>
          </a:p>
          <a:p>
            <a:endParaRPr lang="en-US" altLang="ja-JP" dirty="0"/>
          </a:p>
        </p:txBody>
      </p:sp>
      <p:sp>
        <p:nvSpPr>
          <p:cNvPr id="4" name="日付プレースホルダー 3"/>
          <p:cNvSpPr>
            <a:spLocks noGrp="1"/>
          </p:cNvSpPr>
          <p:nvPr>
            <p:ph type="dt" sz="half" idx="10"/>
          </p:nvPr>
        </p:nvSpPr>
        <p:spPr/>
        <p:txBody>
          <a:bodyPr/>
          <a:lstStyle/>
          <a:p>
            <a:r>
              <a:rPr kumimoji="1" lang="en-US" altLang="ja-JP" smtClean="0"/>
              <a:t>2018/2/6</a:t>
            </a:r>
            <a:endParaRPr kumimoji="1" lang="ja-JP" altLang="en-US"/>
          </a:p>
        </p:txBody>
      </p:sp>
      <p:sp>
        <p:nvSpPr>
          <p:cNvPr id="5" name="スライド番号プレースホルダー 4"/>
          <p:cNvSpPr>
            <a:spLocks noGrp="1"/>
          </p:cNvSpPr>
          <p:nvPr>
            <p:ph type="sldNum" sz="quarter" idx="12"/>
          </p:nvPr>
        </p:nvSpPr>
        <p:spPr/>
        <p:txBody>
          <a:bodyPr/>
          <a:lstStyle/>
          <a:p>
            <a:fld id="{DAFA858E-4867-2F41-8E65-17EE4AD74606}" type="slidenum">
              <a:rPr kumimoji="1" lang="ja-JP" altLang="en-US" smtClean="0"/>
              <a:t>9</a:t>
            </a:fld>
            <a:endParaRPr kumimoji="1" lang="ja-JP" altLang="en-US"/>
          </a:p>
        </p:txBody>
      </p:sp>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42997" t="-1" r="24765" b="50886"/>
          <a:stretch/>
        </p:blipFill>
        <p:spPr>
          <a:xfrm>
            <a:off x="6403941" y="2098701"/>
            <a:ext cx="2550696" cy="3847378"/>
          </a:xfrm>
          <a:prstGeom prst="rect">
            <a:avLst/>
          </a:prstGeom>
        </p:spPr>
      </p:pic>
      <p:sp>
        <p:nvSpPr>
          <p:cNvPr id="22" name="円/楕円 21"/>
          <p:cNvSpPr/>
          <p:nvPr/>
        </p:nvSpPr>
        <p:spPr>
          <a:xfrm>
            <a:off x="6938240" y="2098701"/>
            <a:ext cx="1937982" cy="1923689"/>
          </a:xfrm>
          <a:prstGeom prst="ellipse">
            <a:avLst/>
          </a:prstGeom>
          <a:noFill/>
          <a:ln w="28575">
            <a:solidFill>
              <a:srgbClr val="FF45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p:nvSpPr>
        <p:spPr>
          <a:xfrm>
            <a:off x="7076364" y="4253274"/>
            <a:ext cx="1937982" cy="1923689"/>
          </a:xfrm>
          <a:prstGeom prst="ellipse">
            <a:avLst/>
          </a:prstGeom>
          <a:noFill/>
          <a:ln w="28575">
            <a:solidFill>
              <a:srgbClr val="349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5923130" y="3823774"/>
            <a:ext cx="1338828" cy="646331"/>
          </a:xfrm>
          <a:prstGeom prst="rect">
            <a:avLst/>
          </a:prstGeom>
          <a:noFill/>
        </p:spPr>
        <p:txBody>
          <a:bodyPr wrap="none" rtlCol="0">
            <a:spAutoFit/>
          </a:bodyPr>
          <a:lstStyle/>
          <a:p>
            <a:pPr algn="ctr"/>
            <a:r>
              <a:rPr kumimoji="1" lang="ja-JP" altLang="en-US" dirty="0" smtClean="0">
                <a:solidFill>
                  <a:srgbClr val="FF459B"/>
                </a:solidFill>
                <a:latin typeface="Meiryo" charset="-128"/>
                <a:ea typeface="Meiryo" charset="-128"/>
                <a:cs typeface="Meiryo" charset="-128"/>
              </a:rPr>
              <a:t>コンセプト</a:t>
            </a:r>
            <a:endParaRPr lang="en-US" altLang="ja-JP" dirty="0">
              <a:solidFill>
                <a:srgbClr val="FF459B"/>
              </a:solidFill>
              <a:latin typeface="Meiryo" charset="-128"/>
              <a:ea typeface="Meiryo" charset="-128"/>
              <a:cs typeface="Meiryo" charset="-128"/>
            </a:endParaRPr>
          </a:p>
          <a:p>
            <a:pPr algn="ctr"/>
            <a:r>
              <a:rPr kumimoji="1" lang="en-US" altLang="ja-JP" dirty="0" smtClean="0">
                <a:solidFill>
                  <a:srgbClr val="FF459B"/>
                </a:solidFill>
                <a:latin typeface="Meiryo" charset="-128"/>
                <a:ea typeface="Meiryo" charset="-128"/>
                <a:cs typeface="Meiryo" charset="-128"/>
              </a:rPr>
              <a:t>‘</a:t>
            </a:r>
            <a:r>
              <a:rPr kumimoji="1" lang="ja-JP" altLang="en-US" dirty="0" smtClean="0">
                <a:solidFill>
                  <a:srgbClr val="FF459B"/>
                </a:solidFill>
                <a:latin typeface="Meiryo" charset="-128"/>
                <a:ea typeface="Meiryo" charset="-128"/>
                <a:cs typeface="Meiryo" charset="-128"/>
              </a:rPr>
              <a:t>美味しい</a:t>
            </a:r>
            <a:r>
              <a:rPr kumimoji="1" lang="en-US" altLang="ja-JP" dirty="0" smtClean="0">
                <a:solidFill>
                  <a:srgbClr val="FF459B"/>
                </a:solidFill>
                <a:latin typeface="Meiryo" charset="-128"/>
                <a:ea typeface="Meiryo" charset="-128"/>
                <a:cs typeface="Meiryo" charset="-128"/>
              </a:rPr>
              <a:t>’</a:t>
            </a:r>
            <a:endParaRPr kumimoji="1" lang="ja-JP" altLang="en-US" dirty="0">
              <a:solidFill>
                <a:srgbClr val="FF459B"/>
              </a:solidFill>
              <a:latin typeface="Meiryo" charset="-128"/>
              <a:ea typeface="Meiryo" charset="-128"/>
              <a:cs typeface="Meiryo" charset="-128"/>
            </a:endParaRPr>
          </a:p>
        </p:txBody>
      </p:sp>
      <p:sp>
        <p:nvSpPr>
          <p:cNvPr id="25" name="テキスト ボックス 24"/>
          <p:cNvSpPr txBox="1"/>
          <p:nvPr/>
        </p:nvSpPr>
        <p:spPr>
          <a:xfrm>
            <a:off x="5923130" y="5629835"/>
            <a:ext cx="1338828" cy="646331"/>
          </a:xfrm>
          <a:prstGeom prst="rect">
            <a:avLst/>
          </a:prstGeom>
          <a:noFill/>
        </p:spPr>
        <p:txBody>
          <a:bodyPr wrap="none" rtlCol="0">
            <a:spAutoFit/>
          </a:bodyPr>
          <a:lstStyle/>
          <a:p>
            <a:pPr algn="ctr"/>
            <a:r>
              <a:rPr kumimoji="1" lang="ja-JP" altLang="en-US" dirty="0" smtClean="0">
                <a:solidFill>
                  <a:srgbClr val="3499C4"/>
                </a:solidFill>
                <a:latin typeface="Meiryo" charset="-128"/>
                <a:ea typeface="Meiryo" charset="-128"/>
                <a:cs typeface="Meiryo" charset="-128"/>
              </a:rPr>
              <a:t>コンセプト</a:t>
            </a:r>
            <a:endParaRPr lang="en-US" altLang="ja-JP" dirty="0">
              <a:solidFill>
                <a:srgbClr val="3499C4"/>
              </a:solidFill>
              <a:latin typeface="Meiryo" charset="-128"/>
              <a:ea typeface="Meiryo" charset="-128"/>
              <a:cs typeface="Meiryo" charset="-128"/>
            </a:endParaRPr>
          </a:p>
          <a:p>
            <a:pPr algn="ctr"/>
            <a:r>
              <a:rPr kumimoji="1" lang="en-US" altLang="ja-JP" dirty="0" smtClean="0">
                <a:solidFill>
                  <a:srgbClr val="3499C4"/>
                </a:solidFill>
                <a:latin typeface="Meiryo" charset="-128"/>
                <a:ea typeface="Meiryo" charset="-128"/>
                <a:cs typeface="Meiryo" charset="-128"/>
              </a:rPr>
              <a:t>‘</a:t>
            </a:r>
            <a:r>
              <a:rPr kumimoji="1" lang="ja-JP" altLang="en-US" dirty="0" smtClean="0">
                <a:solidFill>
                  <a:srgbClr val="3499C4"/>
                </a:solidFill>
                <a:latin typeface="Meiryo" charset="-128"/>
                <a:ea typeface="Meiryo" charset="-128"/>
                <a:cs typeface="Meiryo" charset="-128"/>
              </a:rPr>
              <a:t>良い</a:t>
            </a:r>
            <a:r>
              <a:rPr kumimoji="1" lang="en-US" altLang="ja-JP" dirty="0" smtClean="0">
                <a:solidFill>
                  <a:srgbClr val="3499C4"/>
                </a:solidFill>
                <a:latin typeface="Meiryo" charset="-128"/>
                <a:ea typeface="Meiryo" charset="-128"/>
                <a:cs typeface="Meiryo" charset="-128"/>
              </a:rPr>
              <a:t>’</a:t>
            </a:r>
            <a:endParaRPr kumimoji="1" lang="ja-JP" altLang="en-US" dirty="0">
              <a:solidFill>
                <a:srgbClr val="3499C4"/>
              </a:solidFill>
              <a:latin typeface="Meiryo" charset="-128"/>
              <a:ea typeface="Meiryo" charset="-128"/>
              <a:cs typeface="Meiryo" charset="-128"/>
            </a:endParaRPr>
          </a:p>
        </p:txBody>
      </p:sp>
      <p:sp>
        <p:nvSpPr>
          <p:cNvPr id="26" name="テキスト ボックス 25"/>
          <p:cNvSpPr txBox="1"/>
          <p:nvPr/>
        </p:nvSpPr>
        <p:spPr>
          <a:xfrm>
            <a:off x="7335957" y="108994"/>
            <a:ext cx="1683650" cy="338554"/>
          </a:xfrm>
          <a:prstGeom prst="rect">
            <a:avLst/>
          </a:prstGeom>
          <a:noFill/>
        </p:spPr>
        <p:txBody>
          <a:bodyPr wrap="square" rtlCol="0">
            <a:spAutoFit/>
          </a:bodyPr>
          <a:lstStyle/>
          <a:p>
            <a:pPr algn="r"/>
            <a:r>
              <a:rPr lang="en-US" altLang="ja-JP" sz="1600" dirty="0">
                <a:latin typeface="Meiryo" charset="-128"/>
                <a:ea typeface="Meiryo" charset="-128"/>
                <a:cs typeface="Meiryo" charset="-128"/>
              </a:rPr>
              <a:t>2</a:t>
            </a:r>
            <a:r>
              <a:rPr lang="en-US" altLang="ja-JP" sz="1600" dirty="0" smtClean="0">
                <a:latin typeface="Meiryo" charset="-128"/>
                <a:ea typeface="Meiryo" charset="-128"/>
                <a:cs typeface="Meiryo" charset="-128"/>
              </a:rPr>
              <a:t>.</a:t>
            </a:r>
            <a:r>
              <a:rPr kumimoji="1" lang="en-US" altLang="ja-JP" sz="1600" dirty="0" smtClean="0">
                <a:latin typeface="Meiryo" charset="-128"/>
                <a:ea typeface="Meiryo" charset="-128"/>
                <a:cs typeface="Meiryo" charset="-128"/>
              </a:rPr>
              <a:t> </a:t>
            </a:r>
            <a:r>
              <a:rPr lang="ja-JP" altLang="en-US" sz="1600" dirty="0" smtClean="0">
                <a:latin typeface="Meiryo" charset="-128"/>
                <a:ea typeface="Meiryo" charset="-128"/>
                <a:cs typeface="Meiryo" charset="-128"/>
              </a:rPr>
              <a:t>提案手法</a:t>
            </a:r>
            <a:endParaRPr kumimoji="1" lang="ja-JP" altLang="en-US" sz="1600" dirty="0">
              <a:latin typeface="Meiryo" charset="-128"/>
              <a:ea typeface="Meiryo" charset="-128"/>
              <a:cs typeface="Meiryo" charset="-128"/>
            </a:endParaRPr>
          </a:p>
        </p:txBody>
      </p:sp>
      <p:sp>
        <p:nvSpPr>
          <p:cNvPr id="27" name="平行四辺形 26"/>
          <p:cNvSpPr/>
          <p:nvPr/>
        </p:nvSpPr>
        <p:spPr>
          <a:xfrm flipH="1">
            <a:off x="5155821" y="1564804"/>
            <a:ext cx="1608079" cy="836909"/>
          </a:xfrm>
          <a:prstGeom prst="parallelogram">
            <a:avLst>
              <a:gd name="adj" fmla="val 20370"/>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charset="-128"/>
                <a:ea typeface="Meiryo" charset="-128"/>
                <a:cs typeface="Meiryo" charset="-128"/>
              </a:rPr>
              <a:t>描写表現</a:t>
            </a:r>
            <a:endParaRPr kumimoji="1" lang="en-US" altLang="ja-JP" dirty="0" smtClean="0">
              <a:solidFill>
                <a:schemeClr val="tx1"/>
              </a:solidFill>
              <a:latin typeface="Meiryo" charset="-128"/>
              <a:ea typeface="Meiryo" charset="-128"/>
              <a:cs typeface="Meiryo" charset="-128"/>
            </a:endParaRPr>
          </a:p>
          <a:p>
            <a:pPr algn="ctr"/>
            <a:r>
              <a:rPr kumimoji="1" lang="ja-JP" altLang="en-US" dirty="0" smtClean="0">
                <a:solidFill>
                  <a:schemeClr val="tx1"/>
                </a:solidFill>
                <a:latin typeface="Meiryo" charset="-128"/>
                <a:ea typeface="Meiryo" charset="-128"/>
                <a:cs typeface="Meiryo" charset="-128"/>
              </a:rPr>
              <a:t>一覧</a:t>
            </a:r>
            <a:endParaRPr kumimoji="1" lang="ja-JP" altLang="en-US" dirty="0">
              <a:solidFill>
                <a:schemeClr val="tx1"/>
              </a:solidFill>
              <a:latin typeface="Meiryo" charset="-128"/>
              <a:ea typeface="Meiryo" charset="-128"/>
              <a:cs typeface="Meiryo" charset="-128"/>
            </a:endParaRPr>
          </a:p>
        </p:txBody>
      </p:sp>
      <p:sp>
        <p:nvSpPr>
          <p:cNvPr id="30" name="平行四辺形 29"/>
          <p:cNvSpPr/>
          <p:nvPr/>
        </p:nvSpPr>
        <p:spPr>
          <a:xfrm flipH="1">
            <a:off x="5319010" y="1646096"/>
            <a:ext cx="1608079" cy="836909"/>
          </a:xfrm>
          <a:prstGeom prst="parallelogram">
            <a:avLst>
              <a:gd name="adj" fmla="val 20370"/>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latin typeface="Meiryo" charset="-128"/>
                <a:ea typeface="Meiryo" charset="-128"/>
                <a:cs typeface="Meiryo" charset="-128"/>
              </a:rPr>
              <a:t>描写表現</a:t>
            </a:r>
            <a:endParaRPr kumimoji="1" lang="en-US" altLang="ja-JP" dirty="0" smtClean="0">
              <a:solidFill>
                <a:schemeClr val="tx1"/>
              </a:solidFill>
              <a:latin typeface="Meiryo" charset="-128"/>
              <a:ea typeface="Meiryo" charset="-128"/>
              <a:cs typeface="Meiryo" charset="-128"/>
            </a:endParaRPr>
          </a:p>
          <a:p>
            <a:pPr algn="ctr"/>
            <a:r>
              <a:rPr kumimoji="1" lang="ja-JP" altLang="en-US" dirty="0" smtClean="0">
                <a:solidFill>
                  <a:schemeClr val="tx1"/>
                </a:solidFill>
                <a:latin typeface="Meiryo" charset="-128"/>
                <a:ea typeface="Meiryo" charset="-128"/>
                <a:cs typeface="Meiryo" charset="-128"/>
              </a:rPr>
              <a:t>一覧</a:t>
            </a:r>
            <a:endParaRPr kumimoji="1" lang="ja-JP" altLang="en-US" dirty="0">
              <a:solidFill>
                <a:schemeClr val="tx1"/>
              </a:solidFill>
              <a:latin typeface="Meiryo" charset="-128"/>
              <a:ea typeface="Meiryo" charset="-128"/>
              <a:cs typeface="Meiryo" charset="-128"/>
            </a:endParaRPr>
          </a:p>
        </p:txBody>
      </p:sp>
      <p:sp>
        <p:nvSpPr>
          <p:cNvPr id="31" name="曲折矢印 30"/>
          <p:cNvSpPr/>
          <p:nvPr/>
        </p:nvSpPr>
        <p:spPr>
          <a:xfrm rot="10800000" flipH="1">
            <a:off x="6152224" y="2567531"/>
            <a:ext cx="477307" cy="391260"/>
          </a:xfrm>
          <a:prstGeom prst="bentArrow">
            <a:avLst>
              <a:gd name="adj1" fmla="val 12879"/>
              <a:gd name="adj2" fmla="val 29839"/>
              <a:gd name="adj3" fmla="val 37121"/>
              <a:gd name="adj4" fmla="val 4052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p:cNvSpPr txBox="1"/>
          <p:nvPr/>
        </p:nvSpPr>
        <p:spPr>
          <a:xfrm>
            <a:off x="1356013" y="3476086"/>
            <a:ext cx="4561541" cy="1092607"/>
          </a:xfrm>
          <a:prstGeom prst="rect">
            <a:avLst/>
          </a:prstGeom>
          <a:noFill/>
        </p:spPr>
        <p:txBody>
          <a:bodyPr wrap="square" rtlCol="0">
            <a:spAutoFit/>
          </a:bodyPr>
          <a:lstStyle/>
          <a:p>
            <a:pPr marL="285750" lvl="2" indent="-285750">
              <a:buFontTx/>
              <a:buChar char="-"/>
            </a:pPr>
            <a:r>
              <a:rPr lang="en-US" altLang="ja-JP" dirty="0" err="1" smtClean="0">
                <a:latin typeface="Meiryo" charset="-128"/>
                <a:ea typeface="Meiryo" charset="-128"/>
                <a:cs typeface="Meiryo" charset="-128"/>
              </a:rPr>
              <a:t>ConceptNet</a:t>
            </a:r>
            <a:r>
              <a:rPr lang="ja-JP" altLang="en-US" dirty="0" smtClean="0">
                <a:latin typeface="Meiryo" charset="-128"/>
                <a:ea typeface="Meiryo" charset="-128"/>
                <a:cs typeface="Meiryo" charset="-128"/>
              </a:rPr>
              <a:t>を用いて、</a:t>
            </a:r>
            <a:r>
              <a:rPr lang="en-US" altLang="ja-JP" dirty="0" smtClean="0">
                <a:latin typeface="Meiryo" charset="-128"/>
                <a:ea typeface="Meiryo" charset="-128"/>
                <a:cs typeface="Meiryo" charset="-128"/>
              </a:rPr>
              <a:t/>
            </a:r>
            <a:br>
              <a:rPr lang="en-US" altLang="ja-JP" dirty="0" smtClean="0">
                <a:latin typeface="Meiryo" charset="-128"/>
                <a:ea typeface="Meiryo" charset="-128"/>
                <a:cs typeface="Meiryo" charset="-128"/>
              </a:rPr>
            </a:br>
            <a:r>
              <a:rPr lang="ja-JP" altLang="en-US" dirty="0" smtClean="0">
                <a:latin typeface="Meiryo" charset="-128"/>
                <a:ea typeface="Meiryo" charset="-128"/>
                <a:cs typeface="Meiryo" charset="-128"/>
              </a:rPr>
              <a:t>関連する単語ペアと重みを取得</a:t>
            </a:r>
            <a:endParaRPr lang="en-US" altLang="ja-JP" dirty="0" smtClean="0">
              <a:latin typeface="Meiryo" charset="-128"/>
              <a:ea typeface="Meiryo" charset="-128"/>
              <a:cs typeface="Meiryo" charset="-128"/>
            </a:endParaRPr>
          </a:p>
          <a:p>
            <a:pPr marL="285750" lvl="2" indent="-285750">
              <a:buFontTx/>
              <a:buChar char="-"/>
            </a:pPr>
            <a:endParaRPr lang="en-US" altLang="ja-JP" sz="1100" dirty="0" smtClean="0">
              <a:latin typeface="Meiryo" charset="-128"/>
              <a:ea typeface="Meiryo" charset="-128"/>
              <a:cs typeface="Meiryo" charset="-128"/>
            </a:endParaRPr>
          </a:p>
          <a:p>
            <a:pPr marL="285750" lvl="2" indent="-285750">
              <a:buFontTx/>
              <a:buChar char="-"/>
            </a:pPr>
            <a:r>
              <a:rPr lang="ja-JP" altLang="en-US" dirty="0" smtClean="0">
                <a:latin typeface="Meiryo" charset="-128"/>
                <a:ea typeface="Meiryo" charset="-128"/>
                <a:cs typeface="Meiryo" charset="-128"/>
              </a:rPr>
              <a:t>異なる言語の表現間にもエッジを張る</a:t>
            </a:r>
            <a:endParaRPr lang="en-US" altLang="ja-JP" dirty="0" smtClean="0">
              <a:latin typeface="Meiryo" charset="-128"/>
              <a:ea typeface="Meiryo" charset="-128"/>
              <a:cs typeface="Meiryo" charset="-128"/>
            </a:endParaRPr>
          </a:p>
        </p:txBody>
      </p:sp>
      <p:sp>
        <p:nvSpPr>
          <p:cNvPr id="16" name="テキスト ボックス 15"/>
          <p:cNvSpPr txBox="1"/>
          <p:nvPr/>
        </p:nvSpPr>
        <p:spPr>
          <a:xfrm>
            <a:off x="1356012" y="5924434"/>
            <a:ext cx="4561541" cy="369332"/>
          </a:xfrm>
          <a:prstGeom prst="rect">
            <a:avLst/>
          </a:prstGeom>
          <a:noFill/>
        </p:spPr>
        <p:txBody>
          <a:bodyPr wrap="square" rtlCol="0">
            <a:spAutoFit/>
          </a:bodyPr>
          <a:lstStyle/>
          <a:p>
            <a:pPr marL="285750" lvl="2" indent="-285750">
              <a:buFontTx/>
              <a:buChar char="-"/>
            </a:pPr>
            <a:r>
              <a:rPr lang="ja-JP" altLang="en-US" dirty="0" smtClean="0">
                <a:latin typeface="Meiryo" charset="-128"/>
                <a:ea typeface="Meiryo" charset="-128"/>
                <a:cs typeface="Meiryo" charset="-128"/>
              </a:rPr>
              <a:t>複数言語の表現がクラスタ内に出現</a:t>
            </a:r>
            <a:endParaRPr lang="en-US" altLang="ja-JP" dirty="0" smtClean="0">
              <a:latin typeface="Meiryo" charset="-128"/>
              <a:ea typeface="Meiryo" charset="-128"/>
              <a:cs typeface="Meiryo" charset="-128"/>
            </a:endParaRPr>
          </a:p>
        </p:txBody>
      </p:sp>
    </p:spTree>
    <p:extLst>
      <p:ext uri="{BB962C8B-B14F-4D97-AF65-F5344CB8AC3E}">
        <p14:creationId xmlns:p14="http://schemas.microsoft.com/office/powerpoint/2010/main" val="351289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ホワイ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5947</TotalTime>
  <Words>1685</Words>
  <Application>Microsoft Macintosh PowerPoint</Application>
  <PresentationFormat>画面に合わせる (4:3)</PresentationFormat>
  <Paragraphs>550</Paragraphs>
  <Slides>45</Slides>
  <Notes>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Calibri</vt:lpstr>
      <vt:lpstr>Calibri Light</vt:lpstr>
      <vt:lpstr>Meiryo</vt:lpstr>
      <vt:lpstr>Wingdings</vt:lpstr>
      <vt:lpstr>Yu Gothic</vt:lpstr>
      <vt:lpstr>游ゴシック</vt:lpstr>
      <vt:lpstr>游ゴシック Light</vt:lpstr>
      <vt:lpstr>Arial</vt:lpstr>
      <vt:lpstr>ホワイト</vt:lpstr>
      <vt:lpstr>  食の描写表現の相違を用いた 言語圏ごとの料理の感じ方の比較手法の研究</vt:lpstr>
      <vt:lpstr>目次</vt:lpstr>
      <vt:lpstr>目次</vt:lpstr>
      <vt:lpstr>背景と先行研究</vt:lpstr>
      <vt:lpstr>目的と新規性</vt:lpstr>
      <vt:lpstr>目次</vt:lpstr>
      <vt:lpstr>手法の着想</vt:lpstr>
      <vt:lpstr>分析対象データ</vt:lpstr>
      <vt:lpstr>手法1. 描写表現の分類</vt:lpstr>
      <vt:lpstr>コンセプトクラスタの例</vt:lpstr>
      <vt:lpstr>手法2. 対象とコンセプトの共起の取得 </vt:lpstr>
      <vt:lpstr>手法3. コンセプト頻度分布を用いた分析  </vt:lpstr>
      <vt:lpstr>目次</vt:lpstr>
      <vt:lpstr>提案手法の評価</vt:lpstr>
      <vt:lpstr>提案手法の評価</vt:lpstr>
      <vt:lpstr>1. 全体傾向の言語間比較</vt:lpstr>
      <vt:lpstr>1. 全体傾向の言語間比較</vt:lpstr>
      <vt:lpstr>1. 全体傾向の言語間比較</vt:lpstr>
      <vt:lpstr>1. 全体傾向の言語間比較</vt:lpstr>
      <vt:lpstr>1. 全体傾向の言語間比較</vt:lpstr>
      <vt:lpstr>提案手法の評価</vt:lpstr>
      <vt:lpstr>2. ネットワーク図による関係性の可視化</vt:lpstr>
      <vt:lpstr>提案手法の評価</vt:lpstr>
      <vt:lpstr>3. 同一対象への感じ方の言語間比較</vt:lpstr>
      <vt:lpstr>3. 同一対象への感じ方の言語間比較</vt:lpstr>
      <vt:lpstr>3. 同一対象への感じ方の言語間比較</vt:lpstr>
      <vt:lpstr>3. 同一対象への感じ方の言語間比較</vt:lpstr>
      <vt:lpstr>3. 同一対象への感じ方の言語間比較</vt:lpstr>
      <vt:lpstr>目次</vt:lpstr>
      <vt:lpstr>提案手法により得られる知見と応用</vt:lpstr>
      <vt:lpstr>結論</vt:lpstr>
      <vt:lpstr>参考文献</vt:lpstr>
      <vt:lpstr>参考文献</vt:lpstr>
      <vt:lpstr>予備</vt:lpstr>
      <vt:lpstr>1. 手法の概要</vt:lpstr>
      <vt:lpstr>2. 取得データ数</vt:lpstr>
      <vt:lpstr>3. ConceptNet</vt:lpstr>
      <vt:lpstr>3. ConceptNetと重み</vt:lpstr>
      <vt:lpstr>4. ‘boring’ &amp; ‘coffee’</vt:lpstr>
      <vt:lpstr>4. ‘boring’ &amp; ‘coffee’</vt:lpstr>
      <vt:lpstr>5. tea / 紅茶 の場合 (同一対象)</vt:lpstr>
      <vt:lpstr>5. smoothie / スムージー の場合 (同一対象)</vt:lpstr>
      <vt:lpstr>5. smoothie / スムージー の場合 (同一対象)</vt:lpstr>
      <vt:lpstr>5. juice / ミックスジュース の場合 (同一対象)</vt:lpstr>
      <vt:lpstr>5. juice / ミックスジュース の場合 (同一対象)</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　元　　雪　絵</dc:creator>
  <cp:lastModifiedBy>中　元　　雪　絵</cp:lastModifiedBy>
  <cp:revision>1329</cp:revision>
  <cp:lastPrinted>2018-02-06T06:27:35Z</cp:lastPrinted>
  <dcterms:created xsi:type="dcterms:W3CDTF">2018-02-01T09:55:02Z</dcterms:created>
  <dcterms:modified xsi:type="dcterms:W3CDTF">2018-02-06T09:06:59Z</dcterms:modified>
</cp:coreProperties>
</file>